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4"/>
  </p:notesMasterIdLst>
  <p:sldIdLst>
    <p:sldId id="256" r:id="rId2"/>
    <p:sldId id="258" r:id="rId3"/>
    <p:sldId id="259" r:id="rId4"/>
    <p:sldId id="257" r:id="rId5"/>
    <p:sldId id="260" r:id="rId6"/>
    <p:sldId id="306" r:id="rId7"/>
    <p:sldId id="264" r:id="rId8"/>
    <p:sldId id="265" r:id="rId9"/>
    <p:sldId id="266" r:id="rId10"/>
    <p:sldId id="271" r:id="rId11"/>
    <p:sldId id="272" r:id="rId12"/>
    <p:sldId id="279" r:id="rId13"/>
  </p:sldIdLst>
  <p:sldSz cx="9144000" cy="5143500" type="screen16x9"/>
  <p:notesSz cx="6858000" cy="9144000"/>
  <p:embeddedFontLst>
    <p:embeddedFont>
      <p:font typeface="Anaheim" panose="020B0604020202020204" charset="0"/>
      <p:regular r:id="rId15"/>
    </p:embeddedFont>
    <p:embeddedFont>
      <p:font typeface="Bebas Neue" panose="020B0606020202050201" pitchFamily="34" charset="0"/>
      <p:regular r:id="rId16"/>
    </p:embeddedFont>
    <p:embeddedFont>
      <p:font typeface="Montserrat" panose="00000500000000000000" pitchFamily="2" charset="0"/>
      <p:regular r:id="rId17"/>
      <p:bold r:id="rId18"/>
      <p:italic r:id="rId19"/>
      <p:boldItalic r:id="rId20"/>
    </p:embeddedFont>
    <p:embeddedFont>
      <p:font typeface="Montserrat Black" panose="00000A00000000000000" pitchFamily="2" charset="0"/>
      <p:bold r:id="rId21"/>
      <p:boldItalic r:id="rId22"/>
    </p:embeddedFont>
    <p:embeddedFont>
      <p:font typeface="Nunito Light" pitchFamily="2" charset="0"/>
      <p:regular r:id="rId23"/>
      <p:italic r:id="rId24"/>
    </p:embeddedFont>
    <p:embeddedFont>
      <p:font typeface="PT Sans" panose="020B0503020203020204"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436EE1-1A1D-490B-9733-F06E2C7E0653}">
  <a:tblStyle styleId="{C9436EE1-1A1D-490B-9733-F06E2C7E06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p:scale>
          <a:sx n="100" d="100"/>
          <a:sy n="100" d="100"/>
        </p:scale>
        <p:origin x="970" y="3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1734a882cf6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4" name="Google Shape;1674;g1734a882cf6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7"/>
        <p:cNvGrpSpPr/>
        <p:nvPr/>
      </p:nvGrpSpPr>
      <p:grpSpPr>
        <a:xfrm>
          <a:off x="0" y="0"/>
          <a:ext cx="0" cy="0"/>
          <a:chOff x="0" y="0"/>
          <a:chExt cx="0" cy="0"/>
        </a:xfrm>
      </p:grpSpPr>
      <p:sp>
        <p:nvSpPr>
          <p:cNvPr id="1978" name="Google Shape;1978;g1734a882cf6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9" name="Google Shape;1979;g1734a882cf6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1734a882c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 name="Google Shape;1300;g1734a882c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1734a882cf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1734a882cf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393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1734a882cf6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734a882cf6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1734a882cf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1734a882cf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1734a882cf6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1734a882cf6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908"/>
        <p:cNvGrpSpPr/>
        <p:nvPr/>
      </p:nvGrpSpPr>
      <p:grpSpPr>
        <a:xfrm>
          <a:off x="0" y="0"/>
          <a:ext cx="0" cy="0"/>
          <a:chOff x="0" y="0"/>
          <a:chExt cx="0" cy="0"/>
        </a:xfrm>
      </p:grpSpPr>
      <p:sp>
        <p:nvSpPr>
          <p:cNvPr id="909" name="Google Shape;909;p2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spcBef>
                <a:spcPts val="0"/>
              </a:spcBef>
              <a:spcAft>
                <a:spcPts val="0"/>
              </a:spcAft>
              <a:buSzPts val="3200"/>
              <a:buNone/>
              <a:defRPr>
                <a:latin typeface="Montserrat"/>
                <a:ea typeface="Montserrat"/>
                <a:cs typeface="Montserrat"/>
                <a:sym typeface="Montserrat"/>
              </a:defRPr>
            </a:lvl2pPr>
            <a:lvl3pPr lvl="2">
              <a:spcBef>
                <a:spcPts val="0"/>
              </a:spcBef>
              <a:spcAft>
                <a:spcPts val="0"/>
              </a:spcAft>
              <a:buSzPts val="3200"/>
              <a:buNone/>
              <a:defRPr>
                <a:latin typeface="Montserrat"/>
                <a:ea typeface="Montserrat"/>
                <a:cs typeface="Montserrat"/>
                <a:sym typeface="Montserrat"/>
              </a:defRPr>
            </a:lvl3pPr>
            <a:lvl4pPr lvl="3">
              <a:spcBef>
                <a:spcPts val="0"/>
              </a:spcBef>
              <a:spcAft>
                <a:spcPts val="0"/>
              </a:spcAft>
              <a:buSzPts val="3200"/>
              <a:buNone/>
              <a:defRPr>
                <a:latin typeface="Montserrat"/>
                <a:ea typeface="Montserrat"/>
                <a:cs typeface="Montserrat"/>
                <a:sym typeface="Montserrat"/>
              </a:defRPr>
            </a:lvl4pPr>
            <a:lvl5pPr lvl="4">
              <a:spcBef>
                <a:spcPts val="0"/>
              </a:spcBef>
              <a:spcAft>
                <a:spcPts val="0"/>
              </a:spcAft>
              <a:buSzPts val="3200"/>
              <a:buNone/>
              <a:defRPr>
                <a:latin typeface="Montserrat"/>
                <a:ea typeface="Montserrat"/>
                <a:cs typeface="Montserrat"/>
                <a:sym typeface="Montserrat"/>
              </a:defRPr>
            </a:lvl5pPr>
            <a:lvl6pPr lvl="5">
              <a:spcBef>
                <a:spcPts val="0"/>
              </a:spcBef>
              <a:spcAft>
                <a:spcPts val="0"/>
              </a:spcAft>
              <a:buSzPts val="3200"/>
              <a:buNone/>
              <a:defRPr>
                <a:latin typeface="Montserrat"/>
                <a:ea typeface="Montserrat"/>
                <a:cs typeface="Montserrat"/>
                <a:sym typeface="Montserrat"/>
              </a:defRPr>
            </a:lvl6pPr>
            <a:lvl7pPr lvl="6">
              <a:spcBef>
                <a:spcPts val="0"/>
              </a:spcBef>
              <a:spcAft>
                <a:spcPts val="0"/>
              </a:spcAft>
              <a:buSzPts val="3200"/>
              <a:buNone/>
              <a:defRPr>
                <a:latin typeface="Montserrat"/>
                <a:ea typeface="Montserrat"/>
                <a:cs typeface="Montserrat"/>
                <a:sym typeface="Montserrat"/>
              </a:defRPr>
            </a:lvl7pPr>
            <a:lvl8pPr lvl="7">
              <a:spcBef>
                <a:spcPts val="0"/>
              </a:spcBef>
              <a:spcAft>
                <a:spcPts val="0"/>
              </a:spcAft>
              <a:buSzPts val="3200"/>
              <a:buNone/>
              <a:defRPr>
                <a:latin typeface="Montserrat"/>
                <a:ea typeface="Montserrat"/>
                <a:cs typeface="Montserrat"/>
                <a:sym typeface="Montserrat"/>
              </a:defRPr>
            </a:lvl8pPr>
            <a:lvl9pPr lvl="8">
              <a:spcBef>
                <a:spcPts val="0"/>
              </a:spcBef>
              <a:spcAft>
                <a:spcPts val="0"/>
              </a:spcAft>
              <a:buSzPts val="3200"/>
              <a:buNone/>
              <a:defRPr>
                <a:latin typeface="Montserrat"/>
                <a:ea typeface="Montserrat"/>
                <a:cs typeface="Montserrat"/>
                <a:sym typeface="Montserrat"/>
              </a:defRPr>
            </a:lvl9pPr>
          </a:lstStyle>
          <a:p>
            <a:endParaRPr/>
          </a:p>
        </p:txBody>
      </p:sp>
      <p:grpSp>
        <p:nvGrpSpPr>
          <p:cNvPr id="910" name="Google Shape;910;p25"/>
          <p:cNvGrpSpPr/>
          <p:nvPr/>
        </p:nvGrpSpPr>
        <p:grpSpPr>
          <a:xfrm>
            <a:off x="7488217" y="-507956"/>
            <a:ext cx="2532725" cy="1881750"/>
            <a:chOff x="7221517" y="-507956"/>
            <a:chExt cx="2532725" cy="1881750"/>
          </a:xfrm>
        </p:grpSpPr>
        <p:sp>
          <p:nvSpPr>
            <p:cNvPr id="911" name="Google Shape;911;p2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974"/>
        <p:cNvGrpSpPr/>
        <p:nvPr/>
      </p:nvGrpSpPr>
      <p:grpSpPr>
        <a:xfrm>
          <a:off x="0" y="0"/>
          <a:ext cx="0" cy="0"/>
          <a:chOff x="0" y="0"/>
          <a:chExt cx="0" cy="0"/>
        </a:xfrm>
      </p:grpSpPr>
      <p:sp>
        <p:nvSpPr>
          <p:cNvPr id="975" name="Google Shape;975;p28"/>
          <p:cNvSpPr txBox="1">
            <a:spLocks noGrp="1"/>
          </p:cNvSpPr>
          <p:nvPr>
            <p:ph type="title" hasCustomPrompt="1"/>
          </p:nvPr>
        </p:nvSpPr>
        <p:spPr>
          <a:xfrm>
            <a:off x="1200575" y="2456174"/>
            <a:ext cx="13989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76" name="Google Shape;976;p28"/>
          <p:cNvSpPr txBox="1">
            <a:spLocks noGrp="1"/>
          </p:cNvSpPr>
          <p:nvPr>
            <p:ph type="subTitle" idx="1"/>
          </p:nvPr>
        </p:nvSpPr>
        <p:spPr>
          <a:xfrm>
            <a:off x="713225" y="3812476"/>
            <a:ext cx="2373600" cy="67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977" name="Google Shape;977;p28"/>
          <p:cNvSpPr txBox="1">
            <a:spLocks noGrp="1"/>
          </p:cNvSpPr>
          <p:nvPr>
            <p:ph type="subTitle" idx="2"/>
          </p:nvPr>
        </p:nvSpPr>
        <p:spPr>
          <a:xfrm>
            <a:off x="713225" y="3411134"/>
            <a:ext cx="2373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78" name="Google Shape;978;p28"/>
          <p:cNvSpPr txBox="1">
            <a:spLocks noGrp="1"/>
          </p:cNvSpPr>
          <p:nvPr>
            <p:ph type="title" idx="3" hasCustomPrompt="1"/>
          </p:nvPr>
        </p:nvSpPr>
        <p:spPr>
          <a:xfrm>
            <a:off x="3869735" y="2456174"/>
            <a:ext cx="13977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79" name="Google Shape;979;p28"/>
          <p:cNvSpPr txBox="1">
            <a:spLocks noGrp="1"/>
          </p:cNvSpPr>
          <p:nvPr>
            <p:ph type="subTitle" idx="4"/>
          </p:nvPr>
        </p:nvSpPr>
        <p:spPr>
          <a:xfrm>
            <a:off x="3381787" y="3812476"/>
            <a:ext cx="2373600" cy="67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980" name="Google Shape;980;p28"/>
          <p:cNvSpPr txBox="1">
            <a:spLocks noGrp="1"/>
          </p:cNvSpPr>
          <p:nvPr>
            <p:ph type="subTitle" idx="5"/>
          </p:nvPr>
        </p:nvSpPr>
        <p:spPr>
          <a:xfrm>
            <a:off x="3381785" y="3411134"/>
            <a:ext cx="2373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81" name="Google Shape;981;p28"/>
          <p:cNvSpPr txBox="1">
            <a:spLocks noGrp="1"/>
          </p:cNvSpPr>
          <p:nvPr>
            <p:ph type="title" idx="6" hasCustomPrompt="1"/>
          </p:nvPr>
        </p:nvSpPr>
        <p:spPr>
          <a:xfrm>
            <a:off x="6538296" y="2456174"/>
            <a:ext cx="13977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2" name="Google Shape;982;p28"/>
          <p:cNvSpPr txBox="1">
            <a:spLocks noGrp="1"/>
          </p:cNvSpPr>
          <p:nvPr>
            <p:ph type="subTitle" idx="7"/>
          </p:nvPr>
        </p:nvSpPr>
        <p:spPr>
          <a:xfrm>
            <a:off x="6050349" y="3812476"/>
            <a:ext cx="2373600" cy="67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983" name="Google Shape;983;p28"/>
          <p:cNvSpPr txBox="1">
            <a:spLocks noGrp="1"/>
          </p:cNvSpPr>
          <p:nvPr>
            <p:ph type="subTitle" idx="8"/>
          </p:nvPr>
        </p:nvSpPr>
        <p:spPr>
          <a:xfrm>
            <a:off x="6050346" y="3411134"/>
            <a:ext cx="2373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84" name="Google Shape;984;p28"/>
          <p:cNvSpPr txBox="1">
            <a:spLocks noGrp="1"/>
          </p:cNvSpPr>
          <p:nvPr>
            <p:ph type="title" idx="9"/>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985" name="Google Shape;985;p28"/>
          <p:cNvGrpSpPr/>
          <p:nvPr/>
        </p:nvGrpSpPr>
        <p:grpSpPr>
          <a:xfrm rot="-10638711">
            <a:off x="-2374723" y="-345865"/>
            <a:ext cx="3485299" cy="1363521"/>
            <a:chOff x="5000328" y="4413931"/>
            <a:chExt cx="3485298" cy="1363521"/>
          </a:xfrm>
        </p:grpSpPr>
        <p:grpSp>
          <p:nvGrpSpPr>
            <p:cNvPr id="986" name="Google Shape;986;p28"/>
            <p:cNvGrpSpPr/>
            <p:nvPr/>
          </p:nvGrpSpPr>
          <p:grpSpPr>
            <a:xfrm>
              <a:off x="5000328" y="4413931"/>
              <a:ext cx="3485298" cy="1363521"/>
              <a:chOff x="4151828" y="2626856"/>
              <a:chExt cx="3485298" cy="1363521"/>
            </a:xfrm>
          </p:grpSpPr>
          <p:sp>
            <p:nvSpPr>
              <p:cNvPr id="987" name="Google Shape;987;p2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2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1"/>
        <p:cNvGrpSpPr/>
        <p:nvPr/>
      </p:nvGrpSpPr>
      <p:grpSpPr>
        <a:xfrm>
          <a:off x="0" y="0"/>
          <a:ext cx="0" cy="0"/>
          <a:chOff x="0" y="0"/>
          <a:chExt cx="0" cy="0"/>
        </a:xfrm>
      </p:grpSpPr>
      <p:pic>
        <p:nvPicPr>
          <p:cNvPr id="1092" name="Google Shape;1092;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3" name="Google Shape;1093;p30"/>
          <p:cNvGrpSpPr/>
          <p:nvPr/>
        </p:nvGrpSpPr>
        <p:grpSpPr>
          <a:xfrm flipH="1">
            <a:off x="-884258" y="-507956"/>
            <a:ext cx="2532725" cy="1881750"/>
            <a:chOff x="7221517" y="-507956"/>
            <a:chExt cx="2532725" cy="1881750"/>
          </a:xfrm>
        </p:grpSpPr>
        <p:sp>
          <p:nvSpPr>
            <p:cNvPr id="1094" name="Google Shape;1094;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30"/>
          <p:cNvGrpSpPr/>
          <p:nvPr/>
        </p:nvGrpSpPr>
        <p:grpSpPr>
          <a:xfrm flipH="1">
            <a:off x="7421542" y="4092619"/>
            <a:ext cx="2532725" cy="1881750"/>
            <a:chOff x="7221517" y="-507956"/>
            <a:chExt cx="2532725" cy="1881750"/>
          </a:xfrm>
        </p:grpSpPr>
        <p:sp>
          <p:nvSpPr>
            <p:cNvPr id="1105" name="Google Shape;110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30"/>
          <p:cNvGrpSpPr/>
          <p:nvPr/>
        </p:nvGrpSpPr>
        <p:grpSpPr>
          <a:xfrm>
            <a:off x="1531525" y="4798375"/>
            <a:ext cx="76825" cy="76800"/>
            <a:chOff x="3104875" y="1099400"/>
            <a:chExt cx="76825" cy="76800"/>
          </a:xfrm>
        </p:grpSpPr>
        <p:sp>
          <p:nvSpPr>
            <p:cNvPr id="1116" name="Google Shape;1116;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30"/>
          <p:cNvGrpSpPr/>
          <p:nvPr/>
        </p:nvGrpSpPr>
        <p:grpSpPr>
          <a:xfrm>
            <a:off x="8745875" y="2533350"/>
            <a:ext cx="76825" cy="76800"/>
            <a:chOff x="3104875" y="1099400"/>
            <a:chExt cx="76825" cy="76800"/>
          </a:xfrm>
        </p:grpSpPr>
        <p:sp>
          <p:nvSpPr>
            <p:cNvPr id="1119" name="Google Shape;1119;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30"/>
          <p:cNvGrpSpPr/>
          <p:nvPr/>
        </p:nvGrpSpPr>
        <p:grpSpPr>
          <a:xfrm>
            <a:off x="3576600" y="215950"/>
            <a:ext cx="76825" cy="76800"/>
            <a:chOff x="3104875" y="1099400"/>
            <a:chExt cx="76825" cy="76800"/>
          </a:xfrm>
        </p:grpSpPr>
        <p:sp>
          <p:nvSpPr>
            <p:cNvPr id="1122" name="Google Shape;1122;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4" name="Google Shape;1124;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5"/>
        <p:cNvGrpSpPr/>
        <p:nvPr/>
      </p:nvGrpSpPr>
      <p:grpSpPr>
        <a:xfrm>
          <a:off x="0" y="0"/>
          <a:ext cx="0" cy="0"/>
          <a:chOff x="0" y="0"/>
          <a:chExt cx="0" cy="0"/>
        </a:xfrm>
      </p:grpSpPr>
      <p:grpSp>
        <p:nvGrpSpPr>
          <p:cNvPr id="1126" name="Google Shape;1126;p31"/>
          <p:cNvGrpSpPr/>
          <p:nvPr/>
        </p:nvGrpSpPr>
        <p:grpSpPr>
          <a:xfrm>
            <a:off x="4780389" y="2513201"/>
            <a:ext cx="5036265" cy="4113315"/>
            <a:chOff x="4780389" y="2513201"/>
            <a:chExt cx="5036265" cy="4113315"/>
          </a:xfrm>
        </p:grpSpPr>
        <p:grpSp>
          <p:nvGrpSpPr>
            <p:cNvPr id="1127" name="Google Shape;1127;p31"/>
            <p:cNvGrpSpPr/>
            <p:nvPr/>
          </p:nvGrpSpPr>
          <p:grpSpPr>
            <a:xfrm>
              <a:off x="4780389" y="2513201"/>
              <a:ext cx="5036265" cy="4113315"/>
              <a:chOff x="4673664" y="2214101"/>
              <a:chExt cx="5036265" cy="4113315"/>
            </a:xfrm>
          </p:grpSpPr>
          <p:sp>
            <p:nvSpPr>
              <p:cNvPr id="1128" name="Google Shape;1128;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31"/>
              <p:cNvGrpSpPr/>
              <p:nvPr/>
            </p:nvGrpSpPr>
            <p:grpSpPr>
              <a:xfrm>
                <a:off x="4673664" y="2214101"/>
                <a:ext cx="5036265" cy="4113315"/>
                <a:chOff x="4673664" y="2214101"/>
                <a:chExt cx="5036265" cy="4113315"/>
              </a:xfrm>
            </p:grpSpPr>
            <p:grpSp>
              <p:nvGrpSpPr>
                <p:cNvPr id="1130" name="Google Shape;1130;p31"/>
                <p:cNvGrpSpPr/>
                <p:nvPr/>
              </p:nvGrpSpPr>
              <p:grpSpPr>
                <a:xfrm>
                  <a:off x="4673664" y="2214101"/>
                  <a:ext cx="5036265" cy="4113315"/>
                  <a:chOff x="3825164" y="427026"/>
                  <a:chExt cx="5036265" cy="4113315"/>
                </a:xfrm>
              </p:grpSpPr>
              <p:sp>
                <p:nvSpPr>
                  <p:cNvPr id="1131" name="Google Shape;1131;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7" name="Google Shape;1167;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31"/>
          <p:cNvGrpSpPr/>
          <p:nvPr/>
        </p:nvGrpSpPr>
        <p:grpSpPr>
          <a:xfrm>
            <a:off x="-3382536" y="-1517162"/>
            <a:ext cx="5036265" cy="4113315"/>
            <a:chOff x="4780389" y="2513201"/>
            <a:chExt cx="5036265" cy="4113315"/>
          </a:xfrm>
        </p:grpSpPr>
        <p:grpSp>
          <p:nvGrpSpPr>
            <p:cNvPr id="1171" name="Google Shape;1171;p31"/>
            <p:cNvGrpSpPr/>
            <p:nvPr/>
          </p:nvGrpSpPr>
          <p:grpSpPr>
            <a:xfrm>
              <a:off x="4780389" y="2513201"/>
              <a:ext cx="5036265" cy="4113315"/>
              <a:chOff x="4673664" y="2214101"/>
              <a:chExt cx="5036265" cy="4113315"/>
            </a:xfrm>
          </p:grpSpPr>
          <p:sp>
            <p:nvSpPr>
              <p:cNvPr id="1172" name="Google Shape;1172;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3" name="Google Shape;1173;p31"/>
              <p:cNvGrpSpPr/>
              <p:nvPr/>
            </p:nvGrpSpPr>
            <p:grpSpPr>
              <a:xfrm>
                <a:off x="4673664" y="2214101"/>
                <a:ext cx="5036265" cy="4113315"/>
                <a:chOff x="4673664" y="2214101"/>
                <a:chExt cx="5036265" cy="4113315"/>
              </a:xfrm>
            </p:grpSpPr>
            <p:grpSp>
              <p:nvGrpSpPr>
                <p:cNvPr id="1174" name="Google Shape;1174;p31"/>
                <p:cNvGrpSpPr/>
                <p:nvPr/>
              </p:nvGrpSpPr>
              <p:grpSpPr>
                <a:xfrm>
                  <a:off x="4673664" y="2214101"/>
                  <a:ext cx="5036265" cy="4113315"/>
                  <a:chOff x="3825164" y="427026"/>
                  <a:chExt cx="5036265" cy="4113315"/>
                </a:xfrm>
              </p:grpSpPr>
              <p:sp>
                <p:nvSpPr>
                  <p:cNvPr id="1175" name="Google Shape;1175;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1" name="Google Shape;1211;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31"/>
          <p:cNvGrpSpPr/>
          <p:nvPr/>
        </p:nvGrpSpPr>
        <p:grpSpPr>
          <a:xfrm>
            <a:off x="274225" y="2188525"/>
            <a:ext cx="76825" cy="76800"/>
            <a:chOff x="3104875" y="1099400"/>
            <a:chExt cx="76825" cy="76800"/>
          </a:xfrm>
        </p:grpSpPr>
        <p:sp>
          <p:nvSpPr>
            <p:cNvPr id="1215" name="Google Shape;1215;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31"/>
          <p:cNvGrpSpPr/>
          <p:nvPr/>
        </p:nvGrpSpPr>
        <p:grpSpPr>
          <a:xfrm>
            <a:off x="3783350" y="4781250"/>
            <a:ext cx="76825" cy="76800"/>
            <a:chOff x="3104875" y="1099400"/>
            <a:chExt cx="76825" cy="76800"/>
          </a:xfrm>
        </p:grpSpPr>
        <p:sp>
          <p:nvSpPr>
            <p:cNvPr id="1218" name="Google Shape;1218;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31"/>
          <p:cNvGrpSpPr/>
          <p:nvPr/>
        </p:nvGrpSpPr>
        <p:grpSpPr>
          <a:xfrm>
            <a:off x="7034175" y="263575"/>
            <a:ext cx="76825" cy="76800"/>
            <a:chOff x="3104875" y="1099400"/>
            <a:chExt cx="76825" cy="76800"/>
          </a:xfrm>
        </p:grpSpPr>
        <p:sp>
          <p:nvSpPr>
            <p:cNvPr id="1221" name="Google Shape;1221;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3" name="Google Shape;1223;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4" name="Google Shape;1224;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5" name="Google Shape;1225;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6" name="Google Shape;1226;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7" name="Google Shape;1227;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5" name="Google Shape;205;p5"/>
          <p:cNvSpPr txBox="1">
            <a:spLocks noGrp="1"/>
          </p:cNvSpPr>
          <p:nvPr>
            <p:ph type="subTitle" idx="1"/>
          </p:nvPr>
        </p:nvSpPr>
        <p:spPr>
          <a:xfrm>
            <a:off x="5055188" y="3185018"/>
            <a:ext cx="2505600" cy="11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6" name="Google Shape;206;p5"/>
          <p:cNvSpPr txBox="1">
            <a:spLocks noGrp="1"/>
          </p:cNvSpPr>
          <p:nvPr>
            <p:ph type="subTitle" idx="2"/>
          </p:nvPr>
        </p:nvSpPr>
        <p:spPr>
          <a:xfrm>
            <a:off x="1583213" y="3184997"/>
            <a:ext cx="2505600" cy="111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7" name="Google Shape;207;p5"/>
          <p:cNvSpPr txBox="1">
            <a:spLocks noGrp="1"/>
          </p:cNvSpPr>
          <p:nvPr>
            <p:ph type="subTitle" idx="3"/>
          </p:nvPr>
        </p:nvSpPr>
        <p:spPr>
          <a:xfrm>
            <a:off x="5055188"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8" name="Google Shape;208;p5"/>
          <p:cNvSpPr txBox="1">
            <a:spLocks noGrp="1"/>
          </p:cNvSpPr>
          <p:nvPr>
            <p:ph type="subTitle" idx="4"/>
          </p:nvPr>
        </p:nvSpPr>
        <p:spPr>
          <a:xfrm>
            <a:off x="1583213"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09" name="Google Shape;209;p5"/>
          <p:cNvGrpSpPr/>
          <p:nvPr/>
        </p:nvGrpSpPr>
        <p:grpSpPr>
          <a:xfrm>
            <a:off x="7421542" y="-507956"/>
            <a:ext cx="2532725" cy="1881750"/>
            <a:chOff x="7221517" y="-507956"/>
            <a:chExt cx="2532725" cy="1881750"/>
          </a:xfrm>
        </p:grpSpPr>
        <p:sp>
          <p:nvSpPr>
            <p:cNvPr id="210" name="Google Shape;210;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884258" y="4092619"/>
            <a:ext cx="2532725" cy="1881750"/>
            <a:chOff x="7221517" y="-507956"/>
            <a:chExt cx="2532725" cy="1881750"/>
          </a:xfrm>
        </p:grpSpPr>
        <p:sp>
          <p:nvSpPr>
            <p:cNvPr id="221" name="Google Shape;221;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rot="10515604" flipH="1">
              <a:off x="8395233" y="733291"/>
              <a:ext cx="650155" cy="721075"/>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rot="10515604" flipH="1">
              <a:off x="9021238" y="726016"/>
              <a:ext cx="650180" cy="721100"/>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rot="10515604" flipH="1">
              <a:off x="8701958" y="187502"/>
              <a:ext cx="650180" cy="721075"/>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rot="10515604" flipH="1">
              <a:off x="8382677" y="-351036"/>
              <a:ext cx="650155" cy="721075"/>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rot="10515604" flipH="1">
              <a:off x="9008685" y="-358263"/>
              <a:ext cx="650205" cy="721050"/>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rot="10515604" flipH="1">
              <a:off x="8988035" y="-202012"/>
              <a:ext cx="57071" cy="57046"/>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rot="10515604" flipH="1">
              <a:off x="9613745" y="157612"/>
              <a:ext cx="57046" cy="57071"/>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rot="10515604" flipH="1">
              <a:off x="9310934" y="707795"/>
              <a:ext cx="57021" cy="57071"/>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6"/>
          <p:cNvSpPr/>
          <p:nvPr/>
        </p:nvSpPr>
        <p:spPr>
          <a:xfrm rot="10515604" flipH="1">
            <a:off x="8362734" y="-200629"/>
            <a:ext cx="57046" cy="57046"/>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3"/>
        <p:cNvGrpSpPr/>
        <p:nvPr/>
      </p:nvGrpSpPr>
      <p:grpSpPr>
        <a:xfrm>
          <a:off x="0" y="0"/>
          <a:ext cx="0" cy="0"/>
          <a:chOff x="0" y="0"/>
          <a:chExt cx="0" cy="0"/>
        </a:xfrm>
      </p:grpSpPr>
      <p:sp>
        <p:nvSpPr>
          <p:cNvPr id="244" name="Google Shape;244;p7"/>
          <p:cNvSpPr txBox="1">
            <a:spLocks noGrp="1"/>
          </p:cNvSpPr>
          <p:nvPr>
            <p:ph type="title"/>
          </p:nvPr>
        </p:nvSpPr>
        <p:spPr>
          <a:xfrm>
            <a:off x="4135975" y="175790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5" name="Google Shape;245;p7"/>
          <p:cNvSpPr txBox="1">
            <a:spLocks noGrp="1"/>
          </p:cNvSpPr>
          <p:nvPr>
            <p:ph type="subTitle" idx="1"/>
          </p:nvPr>
        </p:nvSpPr>
        <p:spPr>
          <a:xfrm>
            <a:off x="4135975" y="2330600"/>
            <a:ext cx="4294800" cy="12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1" name="Google Shape;331;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5"/>
        <p:cNvGrpSpPr/>
        <p:nvPr/>
      </p:nvGrpSpPr>
      <p:grpSpPr>
        <a:xfrm>
          <a:off x="0" y="0"/>
          <a:ext cx="0" cy="0"/>
          <a:chOff x="0" y="0"/>
          <a:chExt cx="0" cy="0"/>
        </a:xfrm>
      </p:grpSpPr>
      <p:sp>
        <p:nvSpPr>
          <p:cNvPr id="536" name="Google Shape;536;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7" name="Google Shape;537;p13"/>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8" name="Google Shape;538;p13"/>
          <p:cNvSpPr txBox="1">
            <a:spLocks noGrp="1"/>
          </p:cNvSpPr>
          <p:nvPr>
            <p:ph type="title" idx="2" hasCustomPrompt="1"/>
          </p:nvPr>
        </p:nvSpPr>
        <p:spPr>
          <a:xfrm>
            <a:off x="890575" y="152095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9" name="Google Shape;539;p13"/>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0" name="Google Shape;540;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1" name="Google Shape;541;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2" name="Google Shape;542;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3" name="Google Shape;543;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4" name="Google Shape;544;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5" name="Google Shape;545;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6" name="Google Shape;546;p13"/>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7" name="Google Shape;547;p13"/>
          <p:cNvSpPr txBox="1">
            <a:spLocks noGrp="1"/>
          </p:cNvSpPr>
          <p:nvPr>
            <p:ph type="title" idx="14" hasCustomPrompt="1"/>
          </p:nvPr>
        </p:nvSpPr>
        <p:spPr>
          <a:xfrm>
            <a:off x="890575" y="342020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8" name="Google Shape;548;p13"/>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9" name="Google Shape;549;p13"/>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0" name="Google Shape;550;p13"/>
          <p:cNvSpPr txBox="1">
            <a:spLocks noGrp="1"/>
          </p:cNvSpPr>
          <p:nvPr>
            <p:ph type="title" idx="17" hasCustomPrompt="1"/>
          </p:nvPr>
        </p:nvSpPr>
        <p:spPr>
          <a:xfrm>
            <a:off x="890575" y="405329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1" name="Google Shape;551;p13"/>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2" name="Google Shape;552;p13"/>
          <p:cNvGrpSpPr/>
          <p:nvPr/>
        </p:nvGrpSpPr>
        <p:grpSpPr>
          <a:xfrm>
            <a:off x="-3773061" y="-978862"/>
            <a:ext cx="5036265" cy="4113315"/>
            <a:chOff x="4780389" y="2513201"/>
            <a:chExt cx="5036265" cy="4113315"/>
          </a:xfrm>
        </p:grpSpPr>
        <p:grpSp>
          <p:nvGrpSpPr>
            <p:cNvPr id="553" name="Google Shape;553;p13"/>
            <p:cNvGrpSpPr/>
            <p:nvPr/>
          </p:nvGrpSpPr>
          <p:grpSpPr>
            <a:xfrm>
              <a:off x="4780389" y="2513201"/>
              <a:ext cx="5036265" cy="4113315"/>
              <a:chOff x="4673664" y="2214101"/>
              <a:chExt cx="5036265" cy="4113315"/>
            </a:xfrm>
          </p:grpSpPr>
          <p:sp>
            <p:nvSpPr>
              <p:cNvPr id="554" name="Google Shape;554;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13"/>
              <p:cNvGrpSpPr/>
              <p:nvPr/>
            </p:nvGrpSpPr>
            <p:grpSpPr>
              <a:xfrm>
                <a:off x="4673664" y="2214101"/>
                <a:ext cx="5036265" cy="4113315"/>
                <a:chOff x="4673664" y="2214101"/>
                <a:chExt cx="5036265" cy="4113315"/>
              </a:xfrm>
            </p:grpSpPr>
            <p:grpSp>
              <p:nvGrpSpPr>
                <p:cNvPr id="556" name="Google Shape;556;p13"/>
                <p:cNvGrpSpPr/>
                <p:nvPr/>
              </p:nvGrpSpPr>
              <p:grpSpPr>
                <a:xfrm>
                  <a:off x="4673664" y="2214101"/>
                  <a:ext cx="5036265" cy="4113315"/>
                  <a:chOff x="3825164" y="427026"/>
                  <a:chExt cx="5036265" cy="4113315"/>
                </a:xfrm>
              </p:grpSpPr>
              <p:sp>
                <p:nvSpPr>
                  <p:cNvPr id="557" name="Google Shape;557;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 name="Google Shape;585;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3" name="Google Shape;593;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09"/>
        <p:cNvGrpSpPr/>
        <p:nvPr/>
      </p:nvGrpSpPr>
      <p:grpSpPr>
        <a:xfrm>
          <a:off x="0" y="0"/>
          <a:ext cx="0" cy="0"/>
          <a:chOff x="0" y="0"/>
          <a:chExt cx="0" cy="0"/>
        </a:xfrm>
      </p:grpSpPr>
      <p:sp>
        <p:nvSpPr>
          <p:cNvPr id="810" name="Google Shape;810;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1" name="Google Shape;811;p22"/>
          <p:cNvSpPr txBox="1">
            <a:spLocks noGrp="1"/>
          </p:cNvSpPr>
          <p:nvPr>
            <p:ph type="subTitle" idx="1"/>
          </p:nvPr>
        </p:nvSpPr>
        <p:spPr>
          <a:xfrm>
            <a:off x="926987"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2" name="Google Shape;812;p22"/>
          <p:cNvSpPr txBox="1">
            <a:spLocks noGrp="1"/>
          </p:cNvSpPr>
          <p:nvPr>
            <p:ph type="subTitle" idx="2"/>
          </p:nvPr>
        </p:nvSpPr>
        <p:spPr>
          <a:xfrm>
            <a:off x="3524399"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2"/>
          <p:cNvSpPr txBox="1">
            <a:spLocks noGrp="1"/>
          </p:cNvSpPr>
          <p:nvPr>
            <p:ph type="subTitle" idx="3"/>
          </p:nvPr>
        </p:nvSpPr>
        <p:spPr>
          <a:xfrm>
            <a:off x="6121811"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2"/>
          <p:cNvSpPr txBox="1">
            <a:spLocks noGrp="1"/>
          </p:cNvSpPr>
          <p:nvPr>
            <p:ph type="subTitle" idx="4"/>
          </p:nvPr>
        </p:nvSpPr>
        <p:spPr>
          <a:xfrm>
            <a:off x="926987"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5" name="Google Shape;815;p22"/>
          <p:cNvSpPr txBox="1">
            <a:spLocks noGrp="1"/>
          </p:cNvSpPr>
          <p:nvPr>
            <p:ph type="subTitle" idx="5"/>
          </p:nvPr>
        </p:nvSpPr>
        <p:spPr>
          <a:xfrm>
            <a:off x="3524399"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6" name="Google Shape;816;p22"/>
          <p:cNvSpPr txBox="1">
            <a:spLocks noGrp="1"/>
          </p:cNvSpPr>
          <p:nvPr>
            <p:ph type="subTitle" idx="6"/>
          </p:nvPr>
        </p:nvSpPr>
        <p:spPr>
          <a:xfrm>
            <a:off x="6121811"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17" name="Google Shape;817;p22"/>
          <p:cNvGrpSpPr/>
          <p:nvPr/>
        </p:nvGrpSpPr>
        <p:grpSpPr>
          <a:xfrm>
            <a:off x="7221517" y="-507956"/>
            <a:ext cx="2532725" cy="1881750"/>
            <a:chOff x="7221517" y="-507956"/>
            <a:chExt cx="2532725" cy="1881750"/>
          </a:xfrm>
        </p:grpSpPr>
        <p:sp>
          <p:nvSpPr>
            <p:cNvPr id="818" name="Google Shape;818;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22"/>
          <p:cNvGrpSpPr/>
          <p:nvPr/>
        </p:nvGrpSpPr>
        <p:grpSpPr>
          <a:xfrm flipH="1">
            <a:off x="-836633" y="-507956"/>
            <a:ext cx="2532725" cy="1881750"/>
            <a:chOff x="7221517" y="-507956"/>
            <a:chExt cx="2532725" cy="1881750"/>
          </a:xfrm>
        </p:grpSpPr>
        <p:sp>
          <p:nvSpPr>
            <p:cNvPr id="829" name="Google Shape;829;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39"/>
        <p:cNvGrpSpPr/>
        <p:nvPr/>
      </p:nvGrpSpPr>
      <p:grpSpPr>
        <a:xfrm>
          <a:off x="0" y="0"/>
          <a:ext cx="0" cy="0"/>
          <a:chOff x="0" y="0"/>
          <a:chExt cx="0" cy="0"/>
        </a:xfrm>
      </p:grpSpPr>
      <p:sp>
        <p:nvSpPr>
          <p:cNvPr id="840" name="Google Shape;840;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41" name="Google Shape;841;p23"/>
          <p:cNvSpPr txBox="1">
            <a:spLocks noGrp="1"/>
          </p:cNvSpPr>
          <p:nvPr>
            <p:ph type="subTitle" idx="1"/>
          </p:nvPr>
        </p:nvSpPr>
        <p:spPr>
          <a:xfrm>
            <a:off x="1755325"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2" name="Google Shape;842;p23"/>
          <p:cNvSpPr txBox="1">
            <a:spLocks noGrp="1"/>
          </p:cNvSpPr>
          <p:nvPr>
            <p:ph type="subTitle" idx="2"/>
          </p:nvPr>
        </p:nvSpPr>
        <p:spPr>
          <a:xfrm>
            <a:off x="4793684"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3" name="Google Shape;843;p23"/>
          <p:cNvSpPr txBox="1">
            <a:spLocks noGrp="1"/>
          </p:cNvSpPr>
          <p:nvPr>
            <p:ph type="subTitle" idx="3"/>
          </p:nvPr>
        </p:nvSpPr>
        <p:spPr>
          <a:xfrm>
            <a:off x="1755325"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4" name="Google Shape;844;p23"/>
          <p:cNvSpPr txBox="1">
            <a:spLocks noGrp="1"/>
          </p:cNvSpPr>
          <p:nvPr>
            <p:ph type="subTitle" idx="4"/>
          </p:nvPr>
        </p:nvSpPr>
        <p:spPr>
          <a:xfrm>
            <a:off x="4793684"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5" name="Google Shape;845;p23"/>
          <p:cNvSpPr txBox="1">
            <a:spLocks noGrp="1"/>
          </p:cNvSpPr>
          <p:nvPr>
            <p:ph type="subTitle" idx="5"/>
          </p:nvPr>
        </p:nvSpPr>
        <p:spPr>
          <a:xfrm>
            <a:off x="1755325"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6" name="Google Shape;846;p23"/>
          <p:cNvSpPr txBox="1">
            <a:spLocks noGrp="1"/>
          </p:cNvSpPr>
          <p:nvPr>
            <p:ph type="subTitle" idx="6"/>
          </p:nvPr>
        </p:nvSpPr>
        <p:spPr>
          <a:xfrm>
            <a:off x="1755325"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7" name="Google Shape;847;p23"/>
          <p:cNvSpPr txBox="1">
            <a:spLocks noGrp="1"/>
          </p:cNvSpPr>
          <p:nvPr>
            <p:ph type="subTitle" idx="7"/>
          </p:nvPr>
        </p:nvSpPr>
        <p:spPr>
          <a:xfrm>
            <a:off x="4793680"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8" name="Google Shape;848;p23"/>
          <p:cNvSpPr txBox="1">
            <a:spLocks noGrp="1"/>
          </p:cNvSpPr>
          <p:nvPr>
            <p:ph type="subTitle" idx="8"/>
          </p:nvPr>
        </p:nvSpPr>
        <p:spPr>
          <a:xfrm>
            <a:off x="4793680"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49" name="Google Shape;849;p23"/>
          <p:cNvGrpSpPr/>
          <p:nvPr/>
        </p:nvGrpSpPr>
        <p:grpSpPr>
          <a:xfrm flipH="1">
            <a:off x="-884258" y="-507956"/>
            <a:ext cx="2532725" cy="1881750"/>
            <a:chOff x="7221517" y="-507956"/>
            <a:chExt cx="2532725" cy="1881750"/>
          </a:xfrm>
        </p:grpSpPr>
        <p:sp>
          <p:nvSpPr>
            <p:cNvPr id="850" name="Google Shape;850;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3"/>
          <p:cNvGrpSpPr/>
          <p:nvPr/>
        </p:nvGrpSpPr>
        <p:grpSpPr>
          <a:xfrm flipH="1">
            <a:off x="7421542" y="4092619"/>
            <a:ext cx="2532725" cy="1881750"/>
            <a:chOff x="7221517" y="-507956"/>
            <a:chExt cx="2532725" cy="1881750"/>
          </a:xfrm>
        </p:grpSpPr>
        <p:sp>
          <p:nvSpPr>
            <p:cNvPr id="861" name="Google Shape;861;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5" r:id="rId5"/>
    <p:sldLayoutId id="2147483658" r:id="rId6"/>
    <p:sldLayoutId id="2147483659" r:id="rId7"/>
    <p:sldLayoutId id="2147483668" r:id="rId8"/>
    <p:sldLayoutId id="2147483669" r:id="rId9"/>
    <p:sldLayoutId id="2147483671" r:id="rId10"/>
    <p:sldLayoutId id="2147483674" r:id="rId11"/>
    <p:sldLayoutId id="2147483676" r:id="rId12"/>
    <p:sldLayoutId id="2147483677"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hyperlink" Target="https://www.kaggle.com/datasets/d4rklucif3r/restaurant-reviews" TargetMode="External"/><Relationship Id="rId4" Type="http://schemas.openxmlformats.org/officeDocument/2006/relationships/hyperlink" Target="https://github.com/hackelite01/Sentiment_Analysis_of_Restaurant_Review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pic>
        <p:nvPicPr>
          <p:cNvPr id="1238" name="Google Shape;1238;p35"/>
          <p:cNvPicPr preferRelativeResize="0"/>
          <p:nvPr/>
        </p:nvPicPr>
        <p:blipFill rotWithShape="1">
          <a:blip r:embed="rId3">
            <a:alphaModFix/>
          </a:blip>
          <a:srcRect l="25537" t="7152" r="23467" b="5838"/>
          <a:stretch/>
        </p:blipFill>
        <p:spPr>
          <a:xfrm>
            <a:off x="5198299" y="70850"/>
            <a:ext cx="1920000" cy="1842726"/>
          </a:xfrm>
          <a:prstGeom prst="rect">
            <a:avLst/>
          </a:prstGeom>
          <a:noFill/>
          <a:ln>
            <a:noFill/>
          </a:ln>
        </p:spPr>
      </p:pic>
      <p:pic>
        <p:nvPicPr>
          <p:cNvPr id="1239" name="Google Shape;1239;p35"/>
          <p:cNvPicPr preferRelativeResize="0"/>
          <p:nvPr/>
        </p:nvPicPr>
        <p:blipFill rotWithShape="1">
          <a:blip r:embed="rId4">
            <a:alphaModFix/>
          </a:blip>
          <a:srcRect l="22009" r="18455"/>
          <a:stretch/>
        </p:blipFill>
        <p:spPr>
          <a:xfrm rot="-1020085">
            <a:off x="7029503" y="3396240"/>
            <a:ext cx="1187445" cy="1121928"/>
          </a:xfrm>
          <a:prstGeom prst="rect">
            <a:avLst/>
          </a:prstGeom>
          <a:noFill/>
          <a:ln>
            <a:noFill/>
          </a:ln>
        </p:spPr>
      </p:pic>
      <p:grpSp>
        <p:nvGrpSpPr>
          <p:cNvPr id="1240" name="Google Shape;1240;p35"/>
          <p:cNvGrpSpPr/>
          <p:nvPr/>
        </p:nvGrpSpPr>
        <p:grpSpPr>
          <a:xfrm>
            <a:off x="7905475" y="1913575"/>
            <a:ext cx="76825" cy="76800"/>
            <a:chOff x="3104875" y="1099400"/>
            <a:chExt cx="76825" cy="76800"/>
          </a:xfrm>
        </p:grpSpPr>
        <p:sp>
          <p:nvSpPr>
            <p:cNvPr id="1241" name="Google Shape;1241;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35"/>
          <p:cNvGrpSpPr/>
          <p:nvPr/>
        </p:nvGrpSpPr>
        <p:grpSpPr>
          <a:xfrm>
            <a:off x="5419450" y="3918800"/>
            <a:ext cx="76825" cy="76800"/>
            <a:chOff x="3104875" y="1099400"/>
            <a:chExt cx="76825" cy="76800"/>
          </a:xfrm>
        </p:grpSpPr>
        <p:sp>
          <p:nvSpPr>
            <p:cNvPr id="1244" name="Google Shape;1244;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35"/>
          <p:cNvGrpSpPr/>
          <p:nvPr/>
        </p:nvGrpSpPr>
        <p:grpSpPr>
          <a:xfrm>
            <a:off x="4400275" y="699350"/>
            <a:ext cx="76825" cy="76800"/>
            <a:chOff x="3104875" y="1099400"/>
            <a:chExt cx="76825" cy="76800"/>
          </a:xfrm>
        </p:grpSpPr>
        <p:sp>
          <p:nvSpPr>
            <p:cNvPr id="1247" name="Google Shape;1247;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9" name="Google Shape;1249;p35"/>
          <p:cNvPicPr preferRelativeResize="0"/>
          <p:nvPr/>
        </p:nvPicPr>
        <p:blipFill rotWithShape="1">
          <a:blip r:embed="rId5">
            <a:alphaModFix/>
          </a:blip>
          <a:srcRect l="18647" t="7960" r="8852" b="8336"/>
          <a:stretch/>
        </p:blipFill>
        <p:spPr>
          <a:xfrm rot="-1152297">
            <a:off x="6577050" y="457137"/>
            <a:ext cx="1647827" cy="1070150"/>
          </a:xfrm>
          <a:prstGeom prst="rect">
            <a:avLst/>
          </a:prstGeom>
          <a:noFill/>
          <a:ln>
            <a:noFill/>
          </a:ln>
        </p:spPr>
      </p:pic>
      <p:sp>
        <p:nvSpPr>
          <p:cNvPr id="1250" name="Google Shape;1250;p35"/>
          <p:cNvSpPr txBox="1">
            <a:spLocks noGrp="1"/>
          </p:cNvSpPr>
          <p:nvPr>
            <p:ph type="ctrTitle"/>
          </p:nvPr>
        </p:nvSpPr>
        <p:spPr>
          <a:xfrm>
            <a:off x="645042" y="1434654"/>
            <a:ext cx="7785733" cy="21930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IN" sz="4800" dirty="0">
                <a:latin typeface="Montserrat Black"/>
                <a:ea typeface="Montserrat Black"/>
                <a:cs typeface="Montserrat Black"/>
                <a:sym typeface="Montserrat Black"/>
              </a:rPr>
              <a:t>Sentiment Analysis Of Restaurant Reviews</a:t>
            </a:r>
            <a:r>
              <a:rPr lang="en" sz="4800" dirty="0">
                <a:latin typeface="Montserrat Black"/>
                <a:ea typeface="Montserrat Black"/>
                <a:cs typeface="Montserrat Black"/>
                <a:sym typeface="Montserrat Black"/>
              </a:rPr>
              <a:t> </a:t>
            </a:r>
            <a:r>
              <a:rPr lang="en" sz="4800" dirty="0">
                <a:solidFill>
                  <a:schemeClr val="dk2"/>
                </a:solidFill>
                <a:latin typeface="Montserrat Black"/>
                <a:ea typeface="Montserrat Black"/>
                <a:cs typeface="Montserrat Black"/>
                <a:sym typeface="Montserrat Black"/>
              </a:rPr>
              <a:t>(AI)</a:t>
            </a:r>
            <a:endParaRPr sz="4800" dirty="0">
              <a:solidFill>
                <a:schemeClr val="dk2"/>
              </a:solidFill>
              <a:latin typeface="Montserrat Black"/>
              <a:ea typeface="Montserrat Black"/>
              <a:cs typeface="Montserrat Black"/>
              <a:sym typeface="Montserrat Black"/>
            </a:endParaRPr>
          </a:p>
          <a:p>
            <a:pPr marL="0" lvl="0" indent="0" algn="l" rtl="0">
              <a:spcBef>
                <a:spcPts val="0"/>
              </a:spcBef>
              <a:spcAft>
                <a:spcPts val="0"/>
              </a:spcAft>
              <a:buNone/>
            </a:pPr>
            <a:r>
              <a:rPr lang="en" sz="2400" dirty="0">
                <a:latin typeface="Montserrat"/>
                <a:ea typeface="Montserrat"/>
                <a:cs typeface="Montserrat"/>
                <a:sym typeface="Montserrat"/>
              </a:rPr>
              <a:t>PROJECT PROPOSAL</a:t>
            </a:r>
            <a:endParaRPr sz="2400" dirty="0">
              <a:latin typeface="Montserrat"/>
              <a:ea typeface="Montserrat"/>
              <a:cs typeface="Montserrat"/>
              <a:sym typeface="Montserrat"/>
            </a:endParaRPr>
          </a:p>
        </p:txBody>
      </p:sp>
      <p:sp>
        <p:nvSpPr>
          <p:cNvPr id="1251" name="Google Shape;1251;p35"/>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Prepared by: </a:t>
            </a:r>
            <a:r>
              <a:rPr lang="en" b="1" u="sng" dirty="0"/>
              <a:t>Mayank Rajput</a:t>
            </a:r>
            <a:endParaRPr b="1" u="sng"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82" name="Google Shape;1682;p50"/>
          <p:cNvSpPr txBox="1">
            <a:spLocks noGrp="1"/>
          </p:cNvSpPr>
          <p:nvPr>
            <p:ph type="title" idx="9"/>
          </p:nvPr>
        </p:nvSpPr>
        <p:spPr>
          <a:xfrm>
            <a:off x="634940" y="2143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a:t>Modelling</a:t>
            </a:r>
            <a:endParaRPr u="sng" dirty="0"/>
          </a:p>
        </p:txBody>
      </p:sp>
      <p:grpSp>
        <p:nvGrpSpPr>
          <p:cNvPr id="1714" name="Google Shape;1714;p50"/>
          <p:cNvGrpSpPr/>
          <p:nvPr/>
        </p:nvGrpSpPr>
        <p:grpSpPr>
          <a:xfrm>
            <a:off x="923900" y="1437125"/>
            <a:ext cx="76825" cy="76800"/>
            <a:chOff x="3104875" y="1099400"/>
            <a:chExt cx="76825" cy="76800"/>
          </a:xfrm>
        </p:grpSpPr>
        <p:sp>
          <p:nvSpPr>
            <p:cNvPr id="1715" name="Google Shape;1715;p5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50"/>
          <p:cNvGrpSpPr/>
          <p:nvPr/>
        </p:nvGrpSpPr>
        <p:grpSpPr>
          <a:xfrm>
            <a:off x="7846000" y="1214600"/>
            <a:ext cx="76825" cy="76800"/>
            <a:chOff x="3104875" y="1099400"/>
            <a:chExt cx="76825" cy="76800"/>
          </a:xfrm>
        </p:grpSpPr>
        <p:sp>
          <p:nvSpPr>
            <p:cNvPr id="1721" name="Google Shape;1721;p5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23" name="Google Shape;1723;p50"/>
          <p:cNvPicPr preferRelativeResize="0"/>
          <p:nvPr/>
        </p:nvPicPr>
        <p:blipFill rotWithShape="1">
          <a:blip r:embed="rId3">
            <a:alphaModFix/>
          </a:blip>
          <a:srcRect l="22009" r="18455"/>
          <a:stretch/>
        </p:blipFill>
        <p:spPr>
          <a:xfrm rot="-3282827">
            <a:off x="503887" y="462313"/>
            <a:ext cx="652202" cy="616225"/>
          </a:xfrm>
          <a:prstGeom prst="rect">
            <a:avLst/>
          </a:prstGeom>
          <a:noFill/>
          <a:ln>
            <a:noFill/>
          </a:ln>
        </p:spPr>
      </p:pic>
      <p:pic>
        <p:nvPicPr>
          <p:cNvPr id="1724" name="Google Shape;1724;p50"/>
          <p:cNvPicPr preferRelativeResize="0"/>
          <p:nvPr/>
        </p:nvPicPr>
        <p:blipFill rotWithShape="1">
          <a:blip r:embed="rId3">
            <a:alphaModFix/>
          </a:blip>
          <a:srcRect l="22009" r="18455"/>
          <a:stretch/>
        </p:blipFill>
        <p:spPr>
          <a:xfrm rot="5800073">
            <a:off x="8427793" y="703600"/>
            <a:ext cx="652200" cy="616226"/>
          </a:xfrm>
          <a:prstGeom prst="rect">
            <a:avLst/>
          </a:prstGeom>
          <a:noFill/>
          <a:ln>
            <a:noFill/>
          </a:ln>
        </p:spPr>
      </p:pic>
      <p:sp>
        <p:nvSpPr>
          <p:cNvPr id="20" name="Google Shape;1562;p45">
            <a:extLst>
              <a:ext uri="{FF2B5EF4-FFF2-40B4-BE49-F238E27FC236}">
                <a16:creationId xmlns:a16="http://schemas.microsoft.com/office/drawing/2014/main" id="{65718FDE-B758-C0A0-7633-A7E9FA988B9F}"/>
              </a:ext>
            </a:extLst>
          </p:cNvPr>
          <p:cNvSpPr txBox="1"/>
          <p:nvPr/>
        </p:nvSpPr>
        <p:spPr>
          <a:xfrm>
            <a:off x="879417" y="1214599"/>
            <a:ext cx="7898153" cy="3317957"/>
          </a:xfrm>
          <a:prstGeom prst="rect">
            <a:avLst/>
          </a:prstGeom>
          <a:noFill/>
          <a:ln>
            <a:noFill/>
          </a:ln>
        </p:spPr>
        <p:txBody>
          <a:bodyPr spcFirstLastPara="1" wrap="square" lIns="91425" tIns="91425" rIns="91425" bIns="91425" anchor="ctr" anchorCtr="0">
            <a:noAutofit/>
          </a:bodyPr>
          <a:lstStyle/>
          <a:p>
            <a:pPr algn="l"/>
            <a:r>
              <a:rPr lang="en-US" b="0" i="0" dirty="0">
                <a:solidFill>
                  <a:srgbClr val="E3E3E3"/>
                </a:solidFill>
                <a:effectLst/>
                <a:latin typeface="Google Sans"/>
              </a:rPr>
              <a:t>The modelling component of my Sentiment Analysis of Restaurant Reviews project will involve the following steps:</a:t>
            </a:r>
          </a:p>
          <a:p>
            <a:pPr algn="l"/>
            <a:endParaRPr lang="en-US" b="0" i="0" dirty="0">
              <a:solidFill>
                <a:srgbClr val="E3E3E3"/>
              </a:solidFill>
              <a:effectLst/>
              <a:latin typeface="Google Sans"/>
            </a:endParaRPr>
          </a:p>
          <a:p>
            <a:pPr marL="342900" indent="-342900" algn="l">
              <a:buFont typeface="Wingdings" panose="05000000000000000000" pitchFamily="2" charset="2"/>
              <a:buChar char="q"/>
            </a:pPr>
            <a:r>
              <a:rPr lang="en-US" b="0" i="0" dirty="0">
                <a:solidFill>
                  <a:srgbClr val="E3E3E3"/>
                </a:solidFill>
                <a:effectLst/>
                <a:latin typeface="Google Sans"/>
              </a:rPr>
              <a:t>Data preparation: The first step will be to prepare the data for training the sentiment analysis model. This will involve cleaning the data to remove noise and preprocessing the data to extract relevant features.</a:t>
            </a:r>
          </a:p>
          <a:p>
            <a:pPr marL="342900" indent="-342900" algn="l">
              <a:buFont typeface="Wingdings" panose="05000000000000000000" pitchFamily="2" charset="2"/>
              <a:buChar char="q"/>
            </a:pPr>
            <a:endParaRPr lang="en-US" b="0" i="0" dirty="0">
              <a:solidFill>
                <a:srgbClr val="E3E3E3"/>
              </a:solidFill>
              <a:effectLst/>
              <a:latin typeface="Google Sans"/>
            </a:endParaRPr>
          </a:p>
          <a:p>
            <a:pPr marL="342900" indent="-342900" algn="l">
              <a:buFont typeface="Wingdings" panose="05000000000000000000" pitchFamily="2" charset="2"/>
              <a:buChar char="q"/>
            </a:pPr>
            <a:r>
              <a:rPr lang="en-US" b="0" i="0" dirty="0">
                <a:solidFill>
                  <a:srgbClr val="E3E3E3"/>
                </a:solidFill>
                <a:effectLst/>
                <a:latin typeface="Google Sans"/>
              </a:rPr>
              <a:t>Model selection: The next step will be to select a machine learning algorithm for the sentiment analysis model. I will be considering a variety of different algorithms, such as Naïve Bayes, SVMs, and deep learning models.</a:t>
            </a:r>
          </a:p>
          <a:p>
            <a:pPr marL="342900" indent="-342900" algn="l">
              <a:buFont typeface="Wingdings" panose="05000000000000000000" pitchFamily="2" charset="2"/>
              <a:buChar char="q"/>
            </a:pPr>
            <a:endParaRPr lang="en-US" b="0" i="0" dirty="0">
              <a:solidFill>
                <a:srgbClr val="E3E3E3"/>
              </a:solidFill>
              <a:effectLst/>
              <a:latin typeface="Google Sans"/>
            </a:endParaRPr>
          </a:p>
          <a:p>
            <a:pPr marL="342900" indent="-342900" algn="l">
              <a:buFont typeface="Wingdings" panose="05000000000000000000" pitchFamily="2" charset="2"/>
              <a:buChar char="q"/>
            </a:pPr>
            <a:r>
              <a:rPr lang="en-US" b="0" i="0" dirty="0">
                <a:solidFill>
                  <a:srgbClr val="E3E3E3"/>
                </a:solidFill>
                <a:effectLst/>
                <a:latin typeface="Google Sans"/>
              </a:rPr>
              <a:t>Model training: Once I have selected a machine learning algorithm, I will train the sentiment analysis model on the prepared data. This will involve feeding the data into the algorithm and allowing it to learn the patterns in the data.</a:t>
            </a:r>
          </a:p>
          <a:p>
            <a:pPr marL="342900" indent="-342900" algn="l">
              <a:buFont typeface="Wingdings" panose="05000000000000000000" pitchFamily="2" charset="2"/>
              <a:buChar char="q"/>
            </a:pPr>
            <a:endParaRPr lang="en-US" b="0" i="0" dirty="0">
              <a:solidFill>
                <a:srgbClr val="E3E3E3"/>
              </a:solidFill>
              <a:effectLst/>
              <a:latin typeface="Google Sans"/>
            </a:endParaRPr>
          </a:p>
          <a:p>
            <a:pPr marL="342900" indent="-342900" algn="l">
              <a:buFont typeface="Wingdings" panose="05000000000000000000" pitchFamily="2" charset="2"/>
              <a:buChar char="q"/>
            </a:pPr>
            <a:r>
              <a:rPr lang="en-US" b="0" i="0" dirty="0">
                <a:solidFill>
                  <a:srgbClr val="E3E3E3"/>
                </a:solidFill>
                <a:effectLst/>
                <a:latin typeface="Google Sans"/>
              </a:rPr>
              <a:t>Model evaluation: Once the model is trained, I will evaluate its performance on a held-out test set. This will give me an idea of how well the model will generalize to new data.</a:t>
            </a:r>
          </a:p>
          <a:p>
            <a:pPr marL="342900" indent="-342900" algn="l">
              <a:buFont typeface="Wingdings" panose="05000000000000000000" pitchFamily="2" charset="2"/>
              <a:buChar char="q"/>
            </a:pPr>
            <a:endParaRPr lang="en-US" b="0" i="0" dirty="0">
              <a:solidFill>
                <a:srgbClr val="E3E3E3"/>
              </a:solidFill>
              <a:effectLst/>
              <a:latin typeface="Google Sans"/>
            </a:endParaRPr>
          </a:p>
          <a:p>
            <a:pPr marL="342900" indent="-342900" algn="l">
              <a:buFont typeface="Wingdings" panose="05000000000000000000" pitchFamily="2" charset="2"/>
              <a:buChar char="q"/>
            </a:pPr>
            <a:r>
              <a:rPr lang="en-US" b="0" i="0" dirty="0">
                <a:solidFill>
                  <a:srgbClr val="E3E3E3"/>
                </a:solidFill>
                <a:effectLst/>
                <a:latin typeface="Google Sans"/>
              </a:rPr>
              <a:t>Model deployment: Once I am satisfied with the performance of the model, I will deploy it to production. This will make it available to restaurant owners so that they can use it to analyze customer reviews.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sp>
        <p:nvSpPr>
          <p:cNvPr id="1730" name="Google Shape;1730;p51"/>
          <p:cNvSpPr txBox="1">
            <a:spLocks noGrp="1"/>
          </p:cNvSpPr>
          <p:nvPr>
            <p:ph type="title"/>
          </p:nvPr>
        </p:nvSpPr>
        <p:spPr>
          <a:xfrm>
            <a:off x="683653" y="134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a:t>Results</a:t>
            </a:r>
            <a:endParaRPr u="sng" dirty="0"/>
          </a:p>
        </p:txBody>
      </p:sp>
      <p:grpSp>
        <p:nvGrpSpPr>
          <p:cNvPr id="1806" name="Google Shape;1806;p51"/>
          <p:cNvGrpSpPr/>
          <p:nvPr/>
        </p:nvGrpSpPr>
        <p:grpSpPr>
          <a:xfrm>
            <a:off x="7106825" y="1312225"/>
            <a:ext cx="76825" cy="76800"/>
            <a:chOff x="3104875" y="1099400"/>
            <a:chExt cx="76825" cy="76800"/>
          </a:xfrm>
        </p:grpSpPr>
        <p:sp>
          <p:nvSpPr>
            <p:cNvPr id="1807" name="Google Shape;1807;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1"/>
          <p:cNvGrpSpPr/>
          <p:nvPr/>
        </p:nvGrpSpPr>
        <p:grpSpPr>
          <a:xfrm>
            <a:off x="1877450" y="837825"/>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51"/>
          <p:cNvGrpSpPr/>
          <p:nvPr/>
        </p:nvGrpSpPr>
        <p:grpSpPr>
          <a:xfrm>
            <a:off x="4870450" y="4197150"/>
            <a:ext cx="76825" cy="76800"/>
            <a:chOff x="3104875" y="1099400"/>
            <a:chExt cx="76825" cy="76800"/>
          </a:xfrm>
        </p:grpSpPr>
        <p:sp>
          <p:nvSpPr>
            <p:cNvPr id="1813" name="Google Shape;1813;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4">
            <a:alphaModFix/>
          </a:blip>
          <a:srcRect l="22009" r="18455"/>
          <a:stretch/>
        </p:blipFill>
        <p:spPr>
          <a:xfrm rot="1203245">
            <a:off x="7020129" y="103287"/>
            <a:ext cx="1272639" cy="1202430"/>
          </a:xfrm>
          <a:prstGeom prst="rect">
            <a:avLst/>
          </a:prstGeom>
          <a:noFill/>
          <a:ln>
            <a:noFill/>
          </a:ln>
        </p:spPr>
      </p:pic>
      <p:pic>
        <p:nvPicPr>
          <p:cNvPr id="1816" name="Google Shape;1816;p51"/>
          <p:cNvPicPr preferRelativeResize="0"/>
          <p:nvPr/>
        </p:nvPicPr>
        <p:blipFill rotWithShape="1">
          <a:blip r:embed="rId5">
            <a:alphaModFix/>
          </a:blip>
          <a:srcRect l="18647" t="7960" r="8852" b="8336"/>
          <a:stretch/>
        </p:blipFill>
        <p:spPr>
          <a:xfrm rot="-1406513">
            <a:off x="1399635" y="4039437"/>
            <a:ext cx="1175233" cy="763227"/>
          </a:xfrm>
          <a:prstGeom prst="rect">
            <a:avLst/>
          </a:prstGeom>
          <a:noFill/>
          <a:ln>
            <a:noFill/>
          </a:ln>
        </p:spPr>
      </p:pic>
      <p:pic>
        <p:nvPicPr>
          <p:cNvPr id="4" name="Google Shape;1729;p51">
            <a:extLst>
              <a:ext uri="{FF2B5EF4-FFF2-40B4-BE49-F238E27FC236}">
                <a16:creationId xmlns:a16="http://schemas.microsoft.com/office/drawing/2014/main" id="{87F14EB8-9DFF-B224-2593-4952246A5F5A}"/>
              </a:ext>
            </a:extLst>
          </p:cNvPr>
          <p:cNvPicPr preferRelativeResize="0"/>
          <p:nvPr/>
        </p:nvPicPr>
        <p:blipFill rotWithShape="1">
          <a:blip r:embed="rId3">
            <a:alphaModFix/>
          </a:blip>
          <a:srcRect l="24331" t="5721" r="23342" b="4591"/>
          <a:stretch/>
        </p:blipFill>
        <p:spPr>
          <a:xfrm rot="2268302">
            <a:off x="-65389" y="3340200"/>
            <a:ext cx="1857374" cy="1790699"/>
          </a:xfrm>
          <a:prstGeom prst="rect">
            <a:avLst/>
          </a:prstGeom>
          <a:noFill/>
          <a:ln>
            <a:noFill/>
          </a:ln>
        </p:spPr>
      </p:pic>
      <p:sp>
        <p:nvSpPr>
          <p:cNvPr id="5" name="Google Shape;1986;p58">
            <a:extLst>
              <a:ext uri="{FF2B5EF4-FFF2-40B4-BE49-F238E27FC236}">
                <a16:creationId xmlns:a16="http://schemas.microsoft.com/office/drawing/2014/main" id="{BBE33D03-9ED5-BF69-1BDA-1FEA4583E15B}"/>
              </a:ext>
            </a:extLst>
          </p:cNvPr>
          <p:cNvSpPr txBox="1"/>
          <p:nvPr/>
        </p:nvSpPr>
        <p:spPr>
          <a:xfrm>
            <a:off x="5262877" y="1487464"/>
            <a:ext cx="3841546" cy="2308117"/>
          </a:xfrm>
          <a:prstGeom prst="rect">
            <a:avLst/>
          </a:prstGeom>
          <a:noFill/>
          <a:ln>
            <a:noFill/>
          </a:ln>
        </p:spPr>
        <p:txBody>
          <a:bodyPr spcFirstLastPara="1" wrap="square" lIns="91425" tIns="91425" rIns="91425" bIns="91425" anchor="ctr" anchorCtr="0">
            <a:noAutofit/>
          </a:bodyPr>
          <a:lstStyle/>
          <a:p>
            <a:pPr algn="l"/>
            <a:r>
              <a:rPr lang="en-US" b="0" i="0" dirty="0">
                <a:solidFill>
                  <a:srgbClr val="E3E3E3"/>
                </a:solidFill>
                <a:effectLst/>
                <a:latin typeface="Google Sans"/>
              </a:rPr>
              <a:t>My Sentiment Analysis of Restaurant Reviews project has the potential to improve customer satisfaction, increase revenue, and help restaurant owners make better decisions. For example, restaurant owners can use my model to:</a:t>
            </a:r>
          </a:p>
          <a:p>
            <a:pPr algn="l"/>
            <a:endParaRPr lang="en-US" b="0" i="0" dirty="0">
              <a:solidFill>
                <a:srgbClr val="E3E3E3"/>
              </a:solidFill>
              <a:effectLst/>
              <a:latin typeface="Google Sans"/>
            </a:endParaRPr>
          </a:p>
          <a:p>
            <a:pPr algn="l">
              <a:buFont typeface="Arial" panose="020B0604020202020204" pitchFamily="34" charset="0"/>
              <a:buChar char="•"/>
            </a:pPr>
            <a:r>
              <a:rPr lang="en-US" b="0" i="0" dirty="0">
                <a:solidFill>
                  <a:srgbClr val="E3E3E3"/>
                </a:solidFill>
                <a:effectLst/>
                <a:latin typeface="Google Sans"/>
              </a:rPr>
              <a:t>Identify and address customer complaints and concerns.</a:t>
            </a:r>
          </a:p>
          <a:p>
            <a:pPr algn="l">
              <a:buFont typeface="Arial" panose="020B0604020202020204" pitchFamily="34" charset="0"/>
              <a:buChar char="•"/>
            </a:pPr>
            <a:r>
              <a:rPr lang="en-US" b="0" i="0" dirty="0">
                <a:solidFill>
                  <a:srgbClr val="E3E3E3"/>
                </a:solidFill>
                <a:effectLst/>
                <a:latin typeface="Google Sans"/>
              </a:rPr>
              <a:t>Improve their marketing campaigns and develop new products and services that their customers are interested in.</a:t>
            </a:r>
          </a:p>
          <a:p>
            <a:pPr algn="l">
              <a:buFont typeface="Arial" panose="020B0604020202020204" pitchFamily="34" charset="0"/>
              <a:buChar char="•"/>
            </a:pPr>
            <a:r>
              <a:rPr lang="en-US" b="0" i="0" dirty="0">
                <a:solidFill>
                  <a:srgbClr val="E3E3E3"/>
                </a:solidFill>
                <a:effectLst/>
                <a:latin typeface="Google Sans"/>
              </a:rPr>
              <a:t>Make informed decisions about their businesses, such as identifying the most popular dishes on their menu, the most effective marketing campaigns, and the most important areas to improve.</a:t>
            </a:r>
          </a:p>
        </p:txBody>
      </p:sp>
      <p:pic>
        <p:nvPicPr>
          <p:cNvPr id="3" name="Picture 2">
            <a:extLst>
              <a:ext uri="{FF2B5EF4-FFF2-40B4-BE49-F238E27FC236}">
                <a16:creationId xmlns:a16="http://schemas.microsoft.com/office/drawing/2014/main" id="{C83F43BF-3680-EDB5-D8B3-6B7ADCBFB7FC}"/>
              </a:ext>
            </a:extLst>
          </p:cNvPr>
          <p:cNvPicPr>
            <a:picLocks noChangeAspect="1"/>
          </p:cNvPicPr>
          <p:nvPr/>
        </p:nvPicPr>
        <p:blipFill>
          <a:blip r:embed="rId6"/>
          <a:stretch>
            <a:fillRect/>
          </a:stretch>
        </p:blipFill>
        <p:spPr>
          <a:xfrm>
            <a:off x="56845" y="975591"/>
            <a:ext cx="5096805" cy="286695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0"/>
        <p:cNvGrpSpPr/>
        <p:nvPr/>
      </p:nvGrpSpPr>
      <p:grpSpPr>
        <a:xfrm>
          <a:off x="0" y="0"/>
          <a:ext cx="0" cy="0"/>
          <a:chOff x="0" y="0"/>
          <a:chExt cx="0" cy="0"/>
        </a:xfrm>
      </p:grpSpPr>
      <p:pic>
        <p:nvPicPr>
          <p:cNvPr id="1981" name="Google Shape;1981;p58"/>
          <p:cNvPicPr preferRelativeResize="0"/>
          <p:nvPr/>
        </p:nvPicPr>
        <p:blipFill rotWithShape="1">
          <a:blip r:embed="rId3">
            <a:alphaModFix/>
          </a:blip>
          <a:srcRect l="24331" t="5721" r="23342" b="4591"/>
          <a:stretch/>
        </p:blipFill>
        <p:spPr>
          <a:xfrm rot="2268295">
            <a:off x="7270320" y="161184"/>
            <a:ext cx="1573807" cy="1517310"/>
          </a:xfrm>
          <a:prstGeom prst="rect">
            <a:avLst/>
          </a:prstGeom>
          <a:noFill/>
          <a:ln>
            <a:noFill/>
          </a:ln>
        </p:spPr>
      </p:pic>
      <p:sp>
        <p:nvSpPr>
          <p:cNvPr id="1982" name="Google Shape;1982;p5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a:t>Links</a:t>
            </a:r>
            <a:endParaRPr u="sng" dirty="0"/>
          </a:p>
        </p:txBody>
      </p:sp>
      <p:sp>
        <p:nvSpPr>
          <p:cNvPr id="1990" name="Google Shape;1990;p58"/>
          <p:cNvSpPr txBox="1"/>
          <p:nvPr/>
        </p:nvSpPr>
        <p:spPr>
          <a:xfrm>
            <a:off x="602644" y="2039672"/>
            <a:ext cx="7608827" cy="484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chemeClr val="dk1"/>
                </a:solidFill>
                <a:latin typeface="Montserrat"/>
                <a:ea typeface="Montserrat"/>
                <a:cs typeface="Montserrat"/>
                <a:sym typeface="Montserrat"/>
              </a:rPr>
              <a:t>My Github Link: </a:t>
            </a:r>
            <a:r>
              <a:rPr lang="en-US" dirty="0">
                <a:hlinkClick r:id="rId4"/>
              </a:rPr>
              <a:t>hackelite01/</a:t>
            </a:r>
            <a:r>
              <a:rPr lang="en-US" dirty="0" err="1">
                <a:hlinkClick r:id="rId4"/>
              </a:rPr>
              <a:t>Sentiment_Analysis_of_Restaurant_Reviews</a:t>
            </a:r>
            <a:r>
              <a:rPr lang="en-US" dirty="0">
                <a:hlinkClick r:id="rId4"/>
              </a:rPr>
              <a:t> (github.com)</a:t>
            </a:r>
            <a:endParaRPr lang="en-US" dirty="0"/>
          </a:p>
          <a:p>
            <a:pPr marL="0" lvl="0" indent="0" rtl="0">
              <a:spcBef>
                <a:spcPts val="0"/>
              </a:spcBef>
              <a:spcAft>
                <a:spcPts val="0"/>
              </a:spcAft>
              <a:buNone/>
            </a:pPr>
            <a:endParaRPr lang="en-US" b="1" dirty="0">
              <a:solidFill>
                <a:schemeClr val="tx1"/>
              </a:solidFill>
              <a:latin typeface="Montserrat"/>
              <a:ea typeface="Montserrat"/>
              <a:cs typeface="Montserrat"/>
              <a:sym typeface="Montserrat"/>
            </a:endParaRPr>
          </a:p>
          <a:p>
            <a:pPr marL="0" lvl="0" indent="0" rtl="0">
              <a:spcBef>
                <a:spcPts val="0"/>
              </a:spcBef>
              <a:spcAft>
                <a:spcPts val="0"/>
              </a:spcAft>
              <a:buNone/>
            </a:pPr>
            <a:r>
              <a:rPr lang="en-US" b="1" dirty="0">
                <a:solidFill>
                  <a:schemeClr val="tx1"/>
                </a:solidFill>
                <a:latin typeface="Montserrat"/>
                <a:ea typeface="Montserrat"/>
                <a:cs typeface="Montserrat"/>
                <a:sym typeface="Montserrat"/>
              </a:rPr>
              <a:t>Dataset Link: </a:t>
            </a:r>
            <a:r>
              <a:rPr lang="en-IN" dirty="0">
                <a:hlinkClick r:id="rId5"/>
              </a:rPr>
              <a:t>Restaurant Reviews (kaggle.com)</a:t>
            </a:r>
            <a:endParaRPr b="1" dirty="0">
              <a:solidFill>
                <a:schemeClr val="tx1"/>
              </a:solidFill>
              <a:latin typeface="Montserrat"/>
              <a:ea typeface="Montserrat"/>
              <a:cs typeface="Montserrat"/>
              <a:sym typeface="Montserrat"/>
            </a:endParaRPr>
          </a:p>
        </p:txBody>
      </p:sp>
      <p:grpSp>
        <p:nvGrpSpPr>
          <p:cNvPr id="1995" name="Google Shape;1995;p58"/>
          <p:cNvGrpSpPr/>
          <p:nvPr/>
        </p:nvGrpSpPr>
        <p:grpSpPr>
          <a:xfrm>
            <a:off x="1225225" y="1453500"/>
            <a:ext cx="76825" cy="76800"/>
            <a:chOff x="3104875" y="1099400"/>
            <a:chExt cx="76825" cy="76800"/>
          </a:xfrm>
        </p:grpSpPr>
        <p:sp>
          <p:nvSpPr>
            <p:cNvPr id="1996" name="Google Shape;1996;p5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58"/>
          <p:cNvGrpSpPr/>
          <p:nvPr/>
        </p:nvGrpSpPr>
        <p:grpSpPr>
          <a:xfrm>
            <a:off x="5903450" y="1530300"/>
            <a:ext cx="76825" cy="76800"/>
            <a:chOff x="3104875" y="1099400"/>
            <a:chExt cx="76825" cy="76800"/>
          </a:xfrm>
        </p:grpSpPr>
        <p:sp>
          <p:nvSpPr>
            <p:cNvPr id="1999" name="Google Shape;1999;p5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1" name="Google Shape;2001;p58"/>
          <p:cNvGrpSpPr/>
          <p:nvPr/>
        </p:nvGrpSpPr>
        <p:grpSpPr>
          <a:xfrm>
            <a:off x="4106075" y="4148650"/>
            <a:ext cx="76825" cy="76800"/>
            <a:chOff x="3104875" y="1099400"/>
            <a:chExt cx="76825" cy="76800"/>
          </a:xfrm>
        </p:grpSpPr>
        <p:sp>
          <p:nvSpPr>
            <p:cNvPr id="2002" name="Google Shape;2002;p5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04" name="Google Shape;2004;p58"/>
          <p:cNvPicPr preferRelativeResize="0"/>
          <p:nvPr/>
        </p:nvPicPr>
        <p:blipFill rotWithShape="1">
          <a:blip r:embed="rId6">
            <a:alphaModFix/>
          </a:blip>
          <a:srcRect l="22009" r="18455"/>
          <a:stretch/>
        </p:blipFill>
        <p:spPr>
          <a:xfrm rot="1203246">
            <a:off x="229668" y="3859846"/>
            <a:ext cx="1115441" cy="1053905"/>
          </a:xfrm>
          <a:prstGeom prst="rect">
            <a:avLst/>
          </a:prstGeom>
          <a:noFill/>
          <a:ln>
            <a:noFill/>
          </a:ln>
        </p:spPr>
      </p:pic>
      <p:pic>
        <p:nvPicPr>
          <p:cNvPr id="2005" name="Google Shape;2005;p58"/>
          <p:cNvPicPr preferRelativeResize="0"/>
          <p:nvPr/>
        </p:nvPicPr>
        <p:blipFill rotWithShape="1">
          <a:blip r:embed="rId7">
            <a:alphaModFix/>
          </a:blip>
          <a:srcRect l="18647" t="7960" r="8852" b="8336"/>
          <a:stretch/>
        </p:blipFill>
        <p:spPr>
          <a:xfrm rot="-1406513">
            <a:off x="6982910" y="911737"/>
            <a:ext cx="1175233" cy="7632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8" name="Google Shape;1278;p37"/>
          <p:cNvSpPr txBox="1">
            <a:spLocks noGrp="1"/>
          </p:cNvSpPr>
          <p:nvPr>
            <p:ph type="subTitle" idx="3"/>
          </p:nvPr>
        </p:nvSpPr>
        <p:spPr>
          <a:xfrm>
            <a:off x="154206" y="1669804"/>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Name:</a:t>
            </a:r>
            <a:endParaRPr u="sng" dirty="0"/>
          </a:p>
        </p:txBody>
      </p:sp>
      <p:sp>
        <p:nvSpPr>
          <p:cNvPr id="1281" name="Google Shape;1281;p37"/>
          <p:cNvSpPr txBox="1">
            <a:spLocks noGrp="1"/>
          </p:cNvSpPr>
          <p:nvPr>
            <p:ph type="subTitle" idx="6"/>
          </p:nvPr>
        </p:nvSpPr>
        <p:spPr>
          <a:xfrm>
            <a:off x="154206" y="2302889"/>
            <a:ext cx="6395452"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Email:</a:t>
            </a:r>
            <a:endParaRPr dirty="0"/>
          </a:p>
        </p:txBody>
      </p:sp>
      <p:sp>
        <p:nvSpPr>
          <p:cNvPr id="1284" name="Google Shape;1284;p37"/>
          <p:cNvSpPr txBox="1">
            <a:spLocks noGrp="1"/>
          </p:cNvSpPr>
          <p:nvPr>
            <p:ph type="subTitle" idx="9"/>
          </p:nvPr>
        </p:nvSpPr>
        <p:spPr>
          <a:xfrm>
            <a:off x="154206" y="2935974"/>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College Name:</a:t>
            </a:r>
            <a:endParaRPr dirty="0"/>
          </a:p>
        </p:txBody>
      </p:sp>
      <p:sp>
        <p:nvSpPr>
          <p:cNvPr id="1287" name="Google Shape;1287;p37"/>
          <p:cNvSpPr txBox="1">
            <a:spLocks noGrp="1"/>
          </p:cNvSpPr>
          <p:nvPr>
            <p:ph type="subTitle" idx="15"/>
          </p:nvPr>
        </p:nvSpPr>
        <p:spPr>
          <a:xfrm>
            <a:off x="154206" y="3569059"/>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College State:</a:t>
            </a:r>
            <a:endParaRPr dirty="0"/>
          </a:p>
        </p:txBody>
      </p:sp>
      <p:sp>
        <p:nvSpPr>
          <p:cNvPr id="1290" name="Google Shape;1290;p37"/>
          <p:cNvSpPr txBox="1">
            <a:spLocks noGrp="1"/>
          </p:cNvSpPr>
          <p:nvPr>
            <p:ph type="subTitle" idx="18"/>
          </p:nvPr>
        </p:nvSpPr>
        <p:spPr>
          <a:xfrm>
            <a:off x="154206" y="4202144"/>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Internship Domain:</a:t>
            </a:r>
            <a:endParaRPr dirty="0"/>
          </a:p>
        </p:txBody>
      </p:sp>
      <p:grpSp>
        <p:nvGrpSpPr>
          <p:cNvPr id="1291" name="Google Shape;1291;p37"/>
          <p:cNvGrpSpPr/>
          <p:nvPr/>
        </p:nvGrpSpPr>
        <p:grpSpPr>
          <a:xfrm>
            <a:off x="7429225" y="1024425"/>
            <a:ext cx="76825" cy="76800"/>
            <a:chOff x="3104875" y="1099400"/>
            <a:chExt cx="76825" cy="76800"/>
          </a:xfrm>
        </p:grpSpPr>
        <p:sp>
          <p:nvSpPr>
            <p:cNvPr id="1292" name="Google Shape;1292;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37"/>
          <p:cNvGrpSpPr/>
          <p:nvPr/>
        </p:nvGrpSpPr>
        <p:grpSpPr>
          <a:xfrm>
            <a:off x="1469800" y="605875"/>
            <a:ext cx="76825" cy="76800"/>
            <a:chOff x="3104875" y="1099400"/>
            <a:chExt cx="76825" cy="76800"/>
          </a:xfrm>
        </p:grpSpPr>
        <p:sp>
          <p:nvSpPr>
            <p:cNvPr id="1295" name="Google Shape;1295;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7" name="Google Shape;1297;p37"/>
          <p:cNvPicPr preferRelativeResize="0"/>
          <p:nvPr/>
        </p:nvPicPr>
        <p:blipFill rotWithShape="1">
          <a:blip r:embed="rId3">
            <a:alphaModFix/>
          </a:blip>
          <a:srcRect l="18647" t="7960" r="8852" b="8336"/>
          <a:stretch/>
        </p:blipFill>
        <p:spPr>
          <a:xfrm rot="-9296825">
            <a:off x="7261373" y="109212"/>
            <a:ext cx="1647828" cy="1070150"/>
          </a:xfrm>
          <a:prstGeom prst="rect">
            <a:avLst/>
          </a:prstGeom>
          <a:noFill/>
          <a:ln>
            <a:noFill/>
          </a:ln>
        </p:spPr>
      </p:pic>
      <p:sp>
        <p:nvSpPr>
          <p:cNvPr id="24" name="Google Shape;1278;p37">
            <a:extLst>
              <a:ext uri="{FF2B5EF4-FFF2-40B4-BE49-F238E27FC236}">
                <a16:creationId xmlns:a16="http://schemas.microsoft.com/office/drawing/2014/main" id="{25F3C26E-78CA-9AFA-C8D0-4FAC0F19239E}"/>
              </a:ext>
            </a:extLst>
          </p:cNvPr>
          <p:cNvSpPr txBox="1">
            <a:spLocks/>
          </p:cNvSpPr>
          <p:nvPr/>
        </p:nvSpPr>
        <p:spPr>
          <a:xfrm>
            <a:off x="2014895" y="354922"/>
            <a:ext cx="4804119"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sz="4000" u="sng" dirty="0">
                <a:solidFill>
                  <a:schemeClr val="bg2"/>
                </a:solidFill>
              </a:rPr>
              <a:t>Student Details</a:t>
            </a:r>
          </a:p>
        </p:txBody>
      </p:sp>
      <p:sp>
        <p:nvSpPr>
          <p:cNvPr id="26" name="Google Shape;1251;p35">
            <a:extLst>
              <a:ext uri="{FF2B5EF4-FFF2-40B4-BE49-F238E27FC236}">
                <a16:creationId xmlns:a16="http://schemas.microsoft.com/office/drawing/2014/main" id="{ABFBD51F-5A37-29EF-27E4-26A8863B059C}"/>
              </a:ext>
            </a:extLst>
          </p:cNvPr>
          <p:cNvSpPr txBox="1">
            <a:spLocks noGrp="1"/>
          </p:cNvSpPr>
          <p:nvPr>
            <p:ph type="subTitle" idx="1"/>
          </p:nvPr>
        </p:nvSpPr>
        <p:spPr>
          <a:xfrm>
            <a:off x="1321596" y="1659664"/>
            <a:ext cx="45288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u="sng" dirty="0"/>
              <a:t>Mayank Rajput</a:t>
            </a:r>
            <a:endParaRPr sz="2000" b="1" u="sng" dirty="0"/>
          </a:p>
        </p:txBody>
      </p:sp>
      <p:sp>
        <p:nvSpPr>
          <p:cNvPr id="27" name="Google Shape;1251;p35">
            <a:extLst>
              <a:ext uri="{FF2B5EF4-FFF2-40B4-BE49-F238E27FC236}">
                <a16:creationId xmlns:a16="http://schemas.microsoft.com/office/drawing/2014/main" id="{5757146D-F468-4F51-875D-E99AC56C9C15}"/>
              </a:ext>
            </a:extLst>
          </p:cNvPr>
          <p:cNvSpPr txBox="1">
            <a:spLocks/>
          </p:cNvSpPr>
          <p:nvPr/>
        </p:nvSpPr>
        <p:spPr>
          <a:xfrm>
            <a:off x="2585652" y="3569004"/>
            <a:ext cx="4528800" cy="36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r>
              <a:rPr lang="en-IN" sz="2000" b="1" u="sng" dirty="0"/>
              <a:t>Gujarat</a:t>
            </a:r>
          </a:p>
        </p:txBody>
      </p:sp>
      <p:sp>
        <p:nvSpPr>
          <p:cNvPr id="28" name="Google Shape;1251;p35">
            <a:extLst>
              <a:ext uri="{FF2B5EF4-FFF2-40B4-BE49-F238E27FC236}">
                <a16:creationId xmlns:a16="http://schemas.microsoft.com/office/drawing/2014/main" id="{E75D7D3A-AF14-6BE6-5793-D62E43140EA9}"/>
              </a:ext>
            </a:extLst>
          </p:cNvPr>
          <p:cNvSpPr txBox="1">
            <a:spLocks/>
          </p:cNvSpPr>
          <p:nvPr/>
        </p:nvSpPr>
        <p:spPr>
          <a:xfrm>
            <a:off x="2585652" y="2937477"/>
            <a:ext cx="4528800" cy="36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r>
              <a:rPr lang="en-IN" sz="2000" b="1" u="sng" dirty="0"/>
              <a:t>Saffrony Institute of Technology</a:t>
            </a:r>
          </a:p>
        </p:txBody>
      </p:sp>
      <p:sp>
        <p:nvSpPr>
          <p:cNvPr id="29" name="Google Shape;1251;p35">
            <a:extLst>
              <a:ext uri="{FF2B5EF4-FFF2-40B4-BE49-F238E27FC236}">
                <a16:creationId xmlns:a16="http://schemas.microsoft.com/office/drawing/2014/main" id="{BDF24350-6725-B4D2-760E-DE6BF3FC4B01}"/>
              </a:ext>
            </a:extLst>
          </p:cNvPr>
          <p:cNvSpPr txBox="1">
            <a:spLocks/>
          </p:cNvSpPr>
          <p:nvPr/>
        </p:nvSpPr>
        <p:spPr>
          <a:xfrm>
            <a:off x="1309740" y="2290842"/>
            <a:ext cx="7538198" cy="36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r>
              <a:rPr lang="en" sz="2000" dirty="0"/>
              <a:t>mayankrajput2110@gmail.com</a:t>
            </a:r>
            <a:endParaRPr lang="en-IN" sz="1200" b="1" u="sng" dirty="0"/>
          </a:p>
        </p:txBody>
      </p:sp>
      <p:sp>
        <p:nvSpPr>
          <p:cNvPr id="30" name="Google Shape;1251;p35">
            <a:extLst>
              <a:ext uri="{FF2B5EF4-FFF2-40B4-BE49-F238E27FC236}">
                <a16:creationId xmlns:a16="http://schemas.microsoft.com/office/drawing/2014/main" id="{3E77124C-AC4D-C895-2B77-6B4B2075FAE7}"/>
              </a:ext>
            </a:extLst>
          </p:cNvPr>
          <p:cNvSpPr txBox="1">
            <a:spLocks/>
          </p:cNvSpPr>
          <p:nvPr/>
        </p:nvSpPr>
        <p:spPr>
          <a:xfrm>
            <a:off x="3097234" y="4187521"/>
            <a:ext cx="5762560" cy="36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r>
              <a:rPr lang="en-IN" sz="2000" b="1" u="sng" dirty="0"/>
              <a:t>Artificial Intelligence (18 Aug to 30 Sept, 23)</a:t>
            </a:r>
          </a:p>
        </p:txBody>
      </p:sp>
      <p:pic>
        <p:nvPicPr>
          <p:cNvPr id="3" name="Picture 2">
            <a:extLst>
              <a:ext uri="{FF2B5EF4-FFF2-40B4-BE49-F238E27FC236}">
                <a16:creationId xmlns:a16="http://schemas.microsoft.com/office/drawing/2014/main" id="{0079347B-EF5F-1BF5-8214-5A4D2E6EE226}"/>
              </a:ext>
            </a:extLst>
          </p:cNvPr>
          <p:cNvPicPr>
            <a:picLocks noChangeAspect="1"/>
          </p:cNvPicPr>
          <p:nvPr/>
        </p:nvPicPr>
        <p:blipFill>
          <a:blip r:embed="rId4"/>
          <a:stretch>
            <a:fillRect/>
          </a:stretch>
        </p:blipFill>
        <p:spPr>
          <a:xfrm>
            <a:off x="5787248" y="1156896"/>
            <a:ext cx="1911549" cy="191154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pic>
        <p:nvPicPr>
          <p:cNvPr id="1302" name="Google Shape;1302;p38"/>
          <p:cNvPicPr preferRelativeResize="0"/>
          <p:nvPr/>
        </p:nvPicPr>
        <p:blipFill rotWithShape="1">
          <a:blip r:embed="rId3">
            <a:alphaModFix/>
          </a:blip>
          <a:srcRect l="26806" t="7660" r="25401" b="5390"/>
          <a:stretch/>
        </p:blipFill>
        <p:spPr>
          <a:xfrm>
            <a:off x="484075" y="2724275"/>
            <a:ext cx="1739952" cy="1780604"/>
          </a:xfrm>
          <a:prstGeom prst="rect">
            <a:avLst/>
          </a:prstGeom>
          <a:noFill/>
          <a:ln>
            <a:noFill/>
          </a:ln>
        </p:spPr>
      </p:pic>
      <p:sp>
        <p:nvSpPr>
          <p:cNvPr id="1303" name="Google Shape;1303;p38"/>
          <p:cNvSpPr txBox="1">
            <a:spLocks noGrp="1"/>
          </p:cNvSpPr>
          <p:nvPr>
            <p:ph type="title"/>
          </p:nvPr>
        </p:nvSpPr>
        <p:spPr>
          <a:xfrm>
            <a:off x="4135974" y="1757900"/>
            <a:ext cx="4767393"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dirty="0"/>
              <a:t>Problem Statement</a:t>
            </a:r>
            <a:endParaRPr u="sng" dirty="0"/>
          </a:p>
        </p:txBody>
      </p:sp>
      <p:sp>
        <p:nvSpPr>
          <p:cNvPr id="1304" name="Google Shape;1304;p38"/>
          <p:cNvSpPr txBox="1">
            <a:spLocks noGrp="1"/>
          </p:cNvSpPr>
          <p:nvPr>
            <p:ph type="subTitle" idx="1"/>
          </p:nvPr>
        </p:nvSpPr>
        <p:spPr>
          <a:xfrm>
            <a:off x="4135975" y="2330600"/>
            <a:ext cx="4294800" cy="122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3E3E3"/>
                </a:solidFill>
                <a:effectLst/>
                <a:latin typeface="Google Sans"/>
              </a:rPr>
              <a:t>How can we develop a machine learning model to predict the sentiment of restaurant reviews?</a:t>
            </a:r>
            <a:endParaRPr dirty="0"/>
          </a:p>
        </p:txBody>
      </p:sp>
      <p:pic>
        <p:nvPicPr>
          <p:cNvPr id="1305" name="Google Shape;1305;p38"/>
          <p:cNvPicPr preferRelativeResize="0"/>
          <p:nvPr/>
        </p:nvPicPr>
        <p:blipFill rotWithShape="1">
          <a:blip r:embed="rId4">
            <a:alphaModFix/>
          </a:blip>
          <a:srcRect l="25537" t="7152" r="23467" b="5838"/>
          <a:stretch/>
        </p:blipFill>
        <p:spPr>
          <a:xfrm>
            <a:off x="1491599" y="333475"/>
            <a:ext cx="1920000" cy="1842726"/>
          </a:xfrm>
          <a:prstGeom prst="rect">
            <a:avLst/>
          </a:prstGeom>
          <a:noFill/>
          <a:ln>
            <a:noFill/>
          </a:ln>
        </p:spPr>
      </p:pic>
      <p:pic>
        <p:nvPicPr>
          <p:cNvPr id="1306" name="Google Shape;1306;p38"/>
          <p:cNvPicPr preferRelativeResize="0"/>
          <p:nvPr/>
        </p:nvPicPr>
        <p:blipFill rotWithShape="1">
          <a:blip r:embed="rId5">
            <a:alphaModFix/>
          </a:blip>
          <a:srcRect l="22009" r="18455"/>
          <a:stretch/>
        </p:blipFill>
        <p:spPr>
          <a:xfrm rot="-1020103">
            <a:off x="5083338" y="473539"/>
            <a:ext cx="652201" cy="616226"/>
          </a:xfrm>
          <a:prstGeom prst="rect">
            <a:avLst/>
          </a:prstGeom>
          <a:noFill/>
          <a:ln>
            <a:noFill/>
          </a:ln>
        </p:spPr>
      </p:pic>
      <p:pic>
        <p:nvPicPr>
          <p:cNvPr id="1307" name="Google Shape;1307;p38"/>
          <p:cNvPicPr preferRelativeResize="0"/>
          <p:nvPr/>
        </p:nvPicPr>
        <p:blipFill rotWithShape="1">
          <a:blip r:embed="rId6">
            <a:alphaModFix/>
          </a:blip>
          <a:srcRect l="18647" t="7960" r="8852" b="8336"/>
          <a:stretch/>
        </p:blipFill>
        <p:spPr>
          <a:xfrm rot="-1152297">
            <a:off x="2228325" y="1412887"/>
            <a:ext cx="1647827" cy="1070150"/>
          </a:xfrm>
          <a:prstGeom prst="rect">
            <a:avLst/>
          </a:prstGeom>
          <a:noFill/>
          <a:ln>
            <a:noFill/>
          </a:ln>
        </p:spPr>
      </p:pic>
      <p:pic>
        <p:nvPicPr>
          <p:cNvPr id="1308" name="Google Shape;1308;p38"/>
          <p:cNvPicPr preferRelativeResize="0"/>
          <p:nvPr/>
        </p:nvPicPr>
        <p:blipFill rotWithShape="1">
          <a:blip r:embed="rId7">
            <a:alphaModFix/>
          </a:blip>
          <a:srcRect l="15236" r="10474"/>
          <a:stretch/>
        </p:blipFill>
        <p:spPr>
          <a:xfrm rot="1220421">
            <a:off x="1665699" y="2919147"/>
            <a:ext cx="1552575" cy="1390851"/>
          </a:xfrm>
          <a:prstGeom prst="rect">
            <a:avLst/>
          </a:prstGeom>
          <a:noFill/>
          <a:ln>
            <a:noFill/>
          </a:ln>
        </p:spPr>
      </p:pic>
      <p:pic>
        <p:nvPicPr>
          <p:cNvPr id="1309" name="Google Shape;1309;p38"/>
          <p:cNvPicPr preferRelativeResize="0"/>
          <p:nvPr/>
        </p:nvPicPr>
        <p:blipFill rotWithShape="1">
          <a:blip r:embed="rId5">
            <a:alphaModFix/>
          </a:blip>
          <a:srcRect l="22009" r="18455"/>
          <a:stretch/>
        </p:blipFill>
        <p:spPr>
          <a:xfrm rot="3321565">
            <a:off x="3843063" y="3766862"/>
            <a:ext cx="652200" cy="616227"/>
          </a:xfrm>
          <a:prstGeom prst="rect">
            <a:avLst/>
          </a:prstGeom>
          <a:noFill/>
          <a:ln>
            <a:noFill/>
          </a:ln>
        </p:spPr>
      </p:pic>
      <p:grpSp>
        <p:nvGrpSpPr>
          <p:cNvPr id="1310" name="Google Shape;1310;p38"/>
          <p:cNvGrpSpPr/>
          <p:nvPr/>
        </p:nvGrpSpPr>
        <p:grpSpPr>
          <a:xfrm>
            <a:off x="1003700" y="2099400"/>
            <a:ext cx="76825" cy="76800"/>
            <a:chOff x="3104875" y="1099400"/>
            <a:chExt cx="76825" cy="76800"/>
          </a:xfrm>
        </p:grpSpPr>
        <p:sp>
          <p:nvSpPr>
            <p:cNvPr id="1311" name="Google Shape;1311;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38"/>
          <p:cNvGrpSpPr/>
          <p:nvPr/>
        </p:nvGrpSpPr>
        <p:grpSpPr>
          <a:xfrm>
            <a:off x="3765550" y="1029325"/>
            <a:ext cx="76825" cy="76800"/>
            <a:chOff x="3104875" y="1099400"/>
            <a:chExt cx="76825" cy="76800"/>
          </a:xfrm>
        </p:grpSpPr>
        <p:sp>
          <p:nvSpPr>
            <p:cNvPr id="1314" name="Google Shape;1314;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38"/>
          <p:cNvGrpSpPr/>
          <p:nvPr/>
        </p:nvGrpSpPr>
        <p:grpSpPr>
          <a:xfrm>
            <a:off x="4870450" y="4197150"/>
            <a:ext cx="76825" cy="76800"/>
            <a:chOff x="3104875" y="1099400"/>
            <a:chExt cx="76825" cy="76800"/>
          </a:xfrm>
        </p:grpSpPr>
        <p:sp>
          <p:nvSpPr>
            <p:cNvPr id="1317" name="Google Shape;1317;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3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dirty="0"/>
              <a:t>Agenda</a:t>
            </a:r>
            <a:endParaRPr b="1" u="sng" dirty="0"/>
          </a:p>
        </p:txBody>
      </p:sp>
      <p:graphicFrame>
        <p:nvGraphicFramePr>
          <p:cNvPr id="1257" name="Google Shape;1257;p36"/>
          <p:cNvGraphicFramePr/>
          <p:nvPr>
            <p:extLst>
              <p:ext uri="{D42A27DB-BD31-4B8C-83A1-F6EECF244321}">
                <p14:modId xmlns:p14="http://schemas.microsoft.com/office/powerpoint/2010/main" val="1056915175"/>
              </p:ext>
            </p:extLst>
          </p:nvPr>
        </p:nvGraphicFramePr>
        <p:xfrm>
          <a:off x="720000" y="1662238"/>
          <a:ext cx="7704000" cy="2407760"/>
        </p:xfrm>
        <a:graphic>
          <a:graphicData uri="http://schemas.openxmlformats.org/drawingml/2006/table">
            <a:tbl>
              <a:tblPr>
                <a:noFill/>
                <a:tableStyleId>{C9436EE1-1A1D-490B-9733-F06E2C7E0653}</a:tableStyleId>
              </a:tblPr>
              <a:tblGrid>
                <a:gridCol w="7495750">
                  <a:extLst>
                    <a:ext uri="{9D8B030D-6E8A-4147-A177-3AD203B41FA5}">
                      <a16:colId xmlns:a16="http://schemas.microsoft.com/office/drawing/2014/main" val="20000"/>
                    </a:ext>
                  </a:extLst>
                </a:gridCol>
                <a:gridCol w="208250">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950" dirty="0">
                          <a:solidFill>
                            <a:schemeClr val="dk1"/>
                          </a:solidFill>
                          <a:uFill>
                            <a:noFill/>
                          </a:uFill>
                          <a:latin typeface="Montserrat Black"/>
                          <a:ea typeface="Montserrat Black"/>
                          <a:cs typeface="Montserrat Black"/>
                          <a:sym typeface="Montserrat Black"/>
                        </a:rPr>
                        <a:t>Project Overview</a:t>
                      </a:r>
                      <a:endParaRPr sz="950" dirty="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1600"/>
                        </a:spcAft>
                        <a:buNone/>
                      </a:pPr>
                      <a:endParaRPr sz="950" dirty="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US" sz="950" dirty="0">
                          <a:solidFill>
                            <a:schemeClr val="dk1"/>
                          </a:solidFill>
                          <a:latin typeface="Montserrat Black"/>
                          <a:ea typeface="Montserrat Black"/>
                          <a:cs typeface="Montserrat Black"/>
                          <a:sym typeface="Montserrat Black"/>
                        </a:rPr>
                        <a:t>End user of Project</a:t>
                      </a:r>
                      <a:endParaRPr sz="950" dirty="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marR="0" lvl="0" indent="0" algn="l" rtl="0">
                        <a:lnSpc>
                          <a:spcPct val="100000"/>
                        </a:lnSpc>
                        <a:spcBef>
                          <a:spcPts val="0"/>
                        </a:spcBef>
                        <a:spcAft>
                          <a:spcPts val="1600"/>
                        </a:spcAft>
                        <a:buNone/>
                      </a:pPr>
                      <a:endParaRPr sz="950" dirty="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US" sz="950" dirty="0">
                          <a:solidFill>
                            <a:schemeClr val="dk1"/>
                          </a:solidFill>
                          <a:latin typeface="Montserrat Black"/>
                          <a:ea typeface="Montserrat Black"/>
                          <a:cs typeface="Montserrat Black"/>
                          <a:sym typeface="Montserrat Black"/>
                        </a:rPr>
                        <a:t>Solution and Value proposition</a:t>
                      </a:r>
                      <a:endParaRPr sz="950" dirty="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1600"/>
                        </a:spcAft>
                        <a:buNone/>
                      </a:pPr>
                      <a:endParaRPr sz="950" dirty="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US" sz="950" dirty="0">
                          <a:solidFill>
                            <a:schemeClr val="dk1"/>
                          </a:solidFill>
                          <a:latin typeface="Montserrat Black"/>
                          <a:ea typeface="Montserrat Black"/>
                          <a:cs typeface="Montserrat Black"/>
                          <a:sym typeface="Montserrat Black"/>
                        </a:rPr>
                        <a:t>Customization of the Project</a:t>
                      </a:r>
                      <a:endParaRPr sz="950" dirty="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1600"/>
                        </a:spcAft>
                        <a:buNone/>
                      </a:pPr>
                      <a:endParaRPr sz="950" dirty="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US" sz="950" dirty="0">
                          <a:solidFill>
                            <a:schemeClr val="dk1"/>
                          </a:solidFill>
                          <a:latin typeface="Montserrat Black"/>
                          <a:ea typeface="Montserrat Black"/>
                          <a:cs typeface="Montserrat Black"/>
                          <a:sym typeface="Montserrat Black"/>
                        </a:rPr>
                        <a:t>Modelling</a:t>
                      </a:r>
                      <a:endParaRPr sz="950" dirty="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0"/>
                        </a:spcAft>
                        <a:buNone/>
                      </a:pPr>
                      <a:endParaRPr sz="950" dirty="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286225">
                <a:tc>
                  <a:txBody>
                    <a:bodyPr/>
                    <a:lstStyle/>
                    <a:p>
                      <a:pPr marL="0" lvl="0" indent="0" algn="l" rtl="0">
                        <a:spcBef>
                          <a:spcPts val="0"/>
                        </a:spcBef>
                        <a:spcAft>
                          <a:spcPts val="0"/>
                        </a:spcAft>
                        <a:buNone/>
                      </a:pPr>
                      <a:r>
                        <a:rPr lang="en-US" sz="950" dirty="0">
                          <a:solidFill>
                            <a:schemeClr val="dk1"/>
                          </a:solidFill>
                          <a:latin typeface="Montserrat Black"/>
                          <a:ea typeface="Montserrat Black"/>
                          <a:cs typeface="Montserrat Black"/>
                          <a:sym typeface="Montserrat Black"/>
                        </a:rPr>
                        <a:t>Results</a:t>
                      </a:r>
                      <a:endParaRPr sz="950" dirty="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1600"/>
                        </a:spcAft>
                        <a:buNone/>
                      </a:pPr>
                      <a:endParaRPr sz="950" dirty="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286225">
                <a:tc>
                  <a:txBody>
                    <a:bodyPr/>
                    <a:lstStyle/>
                    <a:p>
                      <a:pPr marL="0" lvl="0" indent="0" algn="l" rtl="0">
                        <a:spcBef>
                          <a:spcPts val="0"/>
                        </a:spcBef>
                        <a:spcAft>
                          <a:spcPts val="0"/>
                        </a:spcAft>
                        <a:buNone/>
                      </a:pPr>
                      <a:r>
                        <a:rPr lang="en-US" sz="950" dirty="0">
                          <a:solidFill>
                            <a:schemeClr val="dk1"/>
                          </a:solidFill>
                          <a:latin typeface="Montserrat Black"/>
                          <a:ea typeface="Montserrat Black"/>
                          <a:cs typeface="Montserrat Black"/>
                          <a:sym typeface="Montserrat Black"/>
                        </a:rPr>
                        <a:t>Links</a:t>
                      </a:r>
                      <a:endParaRPr sz="950" dirty="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1600"/>
                        </a:spcAft>
                        <a:buNone/>
                      </a:pPr>
                      <a:endParaRPr sz="950" dirty="0">
                        <a:solidFill>
                          <a:schemeClr val="dk1"/>
                        </a:solidFill>
                        <a:latin typeface="Montserrat"/>
                        <a:ea typeface="Montserrat"/>
                        <a:cs typeface="Montserrat"/>
                        <a:sym typeface="Montserrat"/>
                      </a:endParaRPr>
                    </a:p>
                  </a:txBody>
                  <a:tcPr marL="91425" marR="91425" marT="91425"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3469135013"/>
                  </a:ext>
                </a:extLst>
              </a:tr>
            </a:tbl>
          </a:graphicData>
        </a:graphic>
      </p:graphicFrame>
      <p:grpSp>
        <p:nvGrpSpPr>
          <p:cNvPr id="1261" name="Google Shape;1261;p36"/>
          <p:cNvGrpSpPr/>
          <p:nvPr/>
        </p:nvGrpSpPr>
        <p:grpSpPr>
          <a:xfrm>
            <a:off x="8080575" y="1191300"/>
            <a:ext cx="76825" cy="76800"/>
            <a:chOff x="3104875" y="1099400"/>
            <a:chExt cx="76825" cy="76800"/>
          </a:xfrm>
        </p:grpSpPr>
        <p:sp>
          <p:nvSpPr>
            <p:cNvPr id="1262" name="Google Shape;1262;p3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36"/>
          <p:cNvGrpSpPr/>
          <p:nvPr/>
        </p:nvGrpSpPr>
        <p:grpSpPr>
          <a:xfrm>
            <a:off x="4323450" y="4147825"/>
            <a:ext cx="76825" cy="76800"/>
            <a:chOff x="3104875" y="1099400"/>
            <a:chExt cx="76825" cy="76800"/>
          </a:xfrm>
        </p:grpSpPr>
        <p:sp>
          <p:nvSpPr>
            <p:cNvPr id="1265" name="Google Shape;1265;p3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36"/>
          <p:cNvGrpSpPr/>
          <p:nvPr/>
        </p:nvGrpSpPr>
        <p:grpSpPr>
          <a:xfrm>
            <a:off x="891025" y="1112200"/>
            <a:ext cx="76825" cy="76800"/>
            <a:chOff x="3104875" y="1099400"/>
            <a:chExt cx="76825" cy="76800"/>
          </a:xfrm>
        </p:grpSpPr>
        <p:sp>
          <p:nvSpPr>
            <p:cNvPr id="1268" name="Google Shape;1268;p3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70" name="Google Shape;1270;p36"/>
          <p:cNvPicPr preferRelativeResize="0"/>
          <p:nvPr/>
        </p:nvPicPr>
        <p:blipFill rotWithShape="1">
          <a:blip r:embed="rId3">
            <a:alphaModFix/>
          </a:blip>
          <a:srcRect l="18647" t="7960" r="8852" b="8336"/>
          <a:stretch/>
        </p:blipFill>
        <p:spPr>
          <a:xfrm rot="-1406552">
            <a:off x="256993" y="4093096"/>
            <a:ext cx="1025168" cy="66578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6" name="Google Shape;1326;p39"/>
          <p:cNvSpPr txBox="1">
            <a:spLocks noGrp="1"/>
          </p:cNvSpPr>
          <p:nvPr>
            <p:ph type="title"/>
          </p:nvPr>
        </p:nvSpPr>
        <p:spPr>
          <a:xfrm>
            <a:off x="713125" y="22324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a:t>Project Overview</a:t>
            </a:r>
            <a:endParaRPr u="sng" dirty="0"/>
          </a:p>
        </p:txBody>
      </p:sp>
      <p:sp>
        <p:nvSpPr>
          <p:cNvPr id="1329" name="Google Shape;1329;p39"/>
          <p:cNvSpPr txBox="1">
            <a:spLocks noGrp="1"/>
          </p:cNvSpPr>
          <p:nvPr>
            <p:ph type="subTitle" idx="3"/>
          </p:nvPr>
        </p:nvSpPr>
        <p:spPr>
          <a:xfrm>
            <a:off x="360000" y="1057238"/>
            <a:ext cx="8424000" cy="40097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i="0" u="sng" dirty="0">
                <a:solidFill>
                  <a:schemeClr val="bg2"/>
                </a:solidFill>
                <a:effectLst/>
                <a:latin typeface="Google Sans"/>
              </a:rPr>
              <a:t>Purpose:</a:t>
            </a:r>
            <a:r>
              <a:rPr lang="en-US" sz="1600" b="0" i="0" dirty="0">
                <a:solidFill>
                  <a:srgbClr val="E3E3E3"/>
                </a:solidFill>
                <a:effectLst/>
                <a:latin typeface="Google Sans"/>
              </a:rPr>
              <a:t> The purpose of this project is to develop a sentiment analysis model to predict the overall sentiment of restaurant reviews. This model can be used by restaurant owners to improve their food, service, and ambiance, as well as to develop new products and services that are in line with customer demand.</a:t>
            </a:r>
          </a:p>
          <a:p>
            <a:pPr marL="0" lvl="0" indent="0" algn="l" rtl="0">
              <a:spcBef>
                <a:spcPts val="0"/>
              </a:spcBef>
              <a:spcAft>
                <a:spcPts val="0"/>
              </a:spcAft>
              <a:buNone/>
            </a:pPr>
            <a:endParaRPr lang="en-US" sz="1600" b="0" i="0" dirty="0">
              <a:solidFill>
                <a:srgbClr val="E3E3E3"/>
              </a:solidFill>
              <a:effectLst/>
              <a:latin typeface="Google Sans"/>
            </a:endParaRPr>
          </a:p>
          <a:p>
            <a:pPr marL="0" lvl="0" indent="0" algn="l" rtl="0">
              <a:spcBef>
                <a:spcPts val="0"/>
              </a:spcBef>
              <a:spcAft>
                <a:spcPts val="0"/>
              </a:spcAft>
              <a:buNone/>
            </a:pPr>
            <a:r>
              <a:rPr lang="en-US" sz="1600" b="1" i="0" u="sng" dirty="0">
                <a:solidFill>
                  <a:schemeClr val="bg2"/>
                </a:solidFill>
                <a:effectLst/>
                <a:latin typeface="Google Sans"/>
              </a:rPr>
              <a:t>Scope:</a:t>
            </a:r>
            <a:endParaRPr lang="en-US" sz="1600" b="0" i="0" dirty="0">
              <a:solidFill>
                <a:srgbClr val="E3E3E3"/>
              </a:solidFill>
              <a:effectLst/>
              <a:latin typeface="Google Sans"/>
            </a:endParaRPr>
          </a:p>
          <a:p>
            <a:pPr algn="l">
              <a:buFont typeface="Arial" panose="020B0604020202020204" pitchFamily="34" charset="0"/>
              <a:buChar char="•"/>
            </a:pPr>
            <a:r>
              <a:rPr lang="en-US" sz="1600" b="1" i="0" dirty="0">
                <a:solidFill>
                  <a:srgbClr val="E3E3E3"/>
                </a:solidFill>
                <a:effectLst/>
                <a:latin typeface="Google Sans"/>
              </a:rPr>
              <a:t>Data collection:</a:t>
            </a:r>
            <a:r>
              <a:rPr lang="en-US" sz="1600" b="0" i="0" dirty="0">
                <a:solidFill>
                  <a:srgbClr val="E3E3E3"/>
                </a:solidFill>
                <a:effectLst/>
                <a:latin typeface="Google Sans"/>
              </a:rPr>
              <a:t> I will collect a dataset of restaurant reviews from a variety of sources, such as online review websites and social media.</a:t>
            </a:r>
          </a:p>
          <a:p>
            <a:pPr algn="l">
              <a:buFont typeface="Arial" panose="020B0604020202020204" pitchFamily="34" charset="0"/>
              <a:buChar char="•"/>
            </a:pPr>
            <a:r>
              <a:rPr lang="en-US" sz="1600" b="1" i="0" dirty="0">
                <a:solidFill>
                  <a:srgbClr val="E3E3E3"/>
                </a:solidFill>
                <a:effectLst/>
                <a:latin typeface="Google Sans"/>
              </a:rPr>
              <a:t>Data cleaning and preprocessing:</a:t>
            </a:r>
            <a:r>
              <a:rPr lang="en-US" sz="1600" b="0" i="0" dirty="0">
                <a:solidFill>
                  <a:srgbClr val="E3E3E3"/>
                </a:solidFill>
                <a:effectLst/>
                <a:latin typeface="Google Sans"/>
              </a:rPr>
              <a:t> I will clean and preprocess the data to remove noise and prepare it for feature engineering.</a:t>
            </a:r>
          </a:p>
          <a:p>
            <a:pPr algn="l">
              <a:buFont typeface="Arial" panose="020B0604020202020204" pitchFamily="34" charset="0"/>
              <a:buChar char="•"/>
            </a:pPr>
            <a:r>
              <a:rPr lang="en-US" sz="1600" b="1" i="0" dirty="0">
                <a:solidFill>
                  <a:srgbClr val="E3E3E3"/>
                </a:solidFill>
                <a:effectLst/>
                <a:latin typeface="Google Sans"/>
              </a:rPr>
              <a:t>Feature engineering:</a:t>
            </a:r>
            <a:r>
              <a:rPr lang="en-US" sz="1600" b="0" i="0" dirty="0">
                <a:solidFill>
                  <a:srgbClr val="E3E3E3"/>
                </a:solidFill>
                <a:effectLst/>
                <a:latin typeface="Google Sans"/>
              </a:rPr>
              <a:t> I will engineer features from the data that can be used to train the sentiment analysis model.</a:t>
            </a:r>
          </a:p>
          <a:p>
            <a:pPr algn="l">
              <a:buFont typeface="Arial" panose="020B0604020202020204" pitchFamily="34" charset="0"/>
              <a:buChar char="•"/>
            </a:pPr>
            <a:r>
              <a:rPr lang="en-US" sz="1600" b="1" i="0" dirty="0">
                <a:solidFill>
                  <a:srgbClr val="E3E3E3"/>
                </a:solidFill>
                <a:effectLst/>
                <a:latin typeface="Google Sans"/>
              </a:rPr>
              <a:t>Model training and evaluation:</a:t>
            </a:r>
            <a:r>
              <a:rPr lang="en-US" sz="1600" b="0" i="0" dirty="0">
                <a:solidFill>
                  <a:srgbClr val="E3E3E3"/>
                </a:solidFill>
                <a:effectLst/>
                <a:latin typeface="Google Sans"/>
              </a:rPr>
              <a:t> I will train the sentiment analysis model on a subset of the data and evaluate its performance on a held-out test set.</a:t>
            </a:r>
          </a:p>
          <a:p>
            <a:pPr algn="l">
              <a:buFont typeface="Arial" panose="020B0604020202020204" pitchFamily="34" charset="0"/>
              <a:buChar char="•"/>
            </a:pPr>
            <a:r>
              <a:rPr lang="en-US" sz="1600" b="1" i="0" dirty="0">
                <a:solidFill>
                  <a:srgbClr val="E3E3E3"/>
                </a:solidFill>
                <a:effectLst/>
                <a:latin typeface="Google Sans"/>
              </a:rPr>
              <a:t>Model deployment:</a:t>
            </a:r>
            <a:r>
              <a:rPr lang="en-US" sz="1600" b="0" i="0" dirty="0">
                <a:solidFill>
                  <a:srgbClr val="E3E3E3"/>
                </a:solidFill>
                <a:effectLst/>
                <a:latin typeface="Google Sans"/>
              </a:rPr>
              <a:t> I will deploy the trained model to production so that it can be used to analyze new restaurant reviews.</a:t>
            </a:r>
          </a:p>
          <a:p>
            <a:pPr marL="0" lvl="0" indent="0" algn="l" rtl="0">
              <a:spcBef>
                <a:spcPts val="0"/>
              </a:spcBef>
              <a:spcAft>
                <a:spcPts val="0"/>
              </a:spcAft>
              <a:buNone/>
            </a:pPr>
            <a:endParaRPr sz="1600" dirty="0"/>
          </a:p>
        </p:txBody>
      </p:sp>
      <p:grpSp>
        <p:nvGrpSpPr>
          <p:cNvPr id="1371" name="Google Shape;1371;p39"/>
          <p:cNvGrpSpPr/>
          <p:nvPr/>
        </p:nvGrpSpPr>
        <p:grpSpPr>
          <a:xfrm>
            <a:off x="8219800" y="2094550"/>
            <a:ext cx="76825" cy="76800"/>
            <a:chOff x="3104875" y="1099400"/>
            <a:chExt cx="76825" cy="76800"/>
          </a:xfrm>
        </p:grpSpPr>
        <p:sp>
          <p:nvSpPr>
            <p:cNvPr id="1372" name="Google Shape;1372;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39"/>
          <p:cNvGrpSpPr/>
          <p:nvPr/>
        </p:nvGrpSpPr>
        <p:grpSpPr>
          <a:xfrm rot="1891135">
            <a:off x="2771537" y="4334818"/>
            <a:ext cx="76828" cy="76803"/>
            <a:chOff x="3104875" y="1099400"/>
            <a:chExt cx="76825" cy="76800"/>
          </a:xfrm>
        </p:grpSpPr>
        <p:sp>
          <p:nvSpPr>
            <p:cNvPr id="1375" name="Google Shape;1375;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39"/>
          <p:cNvGrpSpPr/>
          <p:nvPr/>
        </p:nvGrpSpPr>
        <p:grpSpPr>
          <a:xfrm>
            <a:off x="3152500" y="1391963"/>
            <a:ext cx="76825" cy="76800"/>
            <a:chOff x="3104875" y="1099400"/>
            <a:chExt cx="76825" cy="76800"/>
          </a:xfrm>
        </p:grpSpPr>
        <p:sp>
          <p:nvSpPr>
            <p:cNvPr id="1378" name="Google Shape;1378;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0" name="Google Shape;1380;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9" name="Google Shape;1329;p39"/>
          <p:cNvSpPr txBox="1">
            <a:spLocks noGrp="1"/>
          </p:cNvSpPr>
          <p:nvPr>
            <p:ph type="subTitle" idx="3"/>
          </p:nvPr>
        </p:nvSpPr>
        <p:spPr>
          <a:xfrm>
            <a:off x="360000" y="1242868"/>
            <a:ext cx="8424000" cy="4009776"/>
          </a:xfrm>
          <a:prstGeom prst="rect">
            <a:avLst/>
          </a:prstGeom>
        </p:spPr>
        <p:txBody>
          <a:bodyPr spcFirstLastPara="1" wrap="square" lIns="91425" tIns="91425" rIns="91425" bIns="91425" anchor="t" anchorCtr="0">
            <a:noAutofit/>
          </a:bodyPr>
          <a:lstStyle/>
          <a:p>
            <a:pPr algn="l"/>
            <a:r>
              <a:rPr lang="en-US" sz="2000" b="1" i="0" u="sng" dirty="0">
                <a:solidFill>
                  <a:schemeClr val="bg2"/>
                </a:solidFill>
                <a:effectLst/>
                <a:latin typeface="Google Sans"/>
              </a:rPr>
              <a:t>Objectives:</a:t>
            </a:r>
          </a:p>
          <a:p>
            <a:pPr algn="l">
              <a:buFont typeface="Arial" panose="020B0604020202020204" pitchFamily="34" charset="0"/>
              <a:buChar char="•"/>
            </a:pPr>
            <a:endParaRPr lang="en-US" sz="2000" b="0" i="0" dirty="0">
              <a:solidFill>
                <a:srgbClr val="E3E3E3"/>
              </a:solidFill>
              <a:effectLst/>
              <a:latin typeface="Google Sans"/>
            </a:endParaRPr>
          </a:p>
          <a:p>
            <a:pPr algn="l">
              <a:buFont typeface="Arial" panose="020B0604020202020204" pitchFamily="34" charset="0"/>
              <a:buChar char="•"/>
            </a:pPr>
            <a:r>
              <a:rPr lang="en-US" sz="2000" b="0" i="0" dirty="0">
                <a:solidFill>
                  <a:srgbClr val="E3E3E3"/>
                </a:solidFill>
                <a:effectLst/>
                <a:latin typeface="Google Sans"/>
              </a:rPr>
              <a:t>Develop a sentiment analysis model that can accurately predict the overall sentiment of restaurant reviews.</a:t>
            </a:r>
          </a:p>
          <a:p>
            <a:pPr algn="l">
              <a:buFont typeface="Arial" panose="020B0604020202020204" pitchFamily="34" charset="0"/>
              <a:buChar char="•"/>
            </a:pPr>
            <a:r>
              <a:rPr lang="en-US" sz="2000" b="0" i="0" dirty="0">
                <a:solidFill>
                  <a:srgbClr val="E3E3E3"/>
                </a:solidFill>
                <a:effectLst/>
                <a:latin typeface="Google Sans"/>
              </a:rPr>
              <a:t>Deploy the trained model to production so that it can be used by restaurant owners to improve their businesses.</a:t>
            </a:r>
          </a:p>
          <a:p>
            <a:pPr algn="l"/>
            <a:endParaRPr lang="en-US" sz="2000" b="0" i="0" dirty="0">
              <a:solidFill>
                <a:srgbClr val="E3E3E3"/>
              </a:solidFill>
              <a:effectLst/>
              <a:latin typeface="Google Sans"/>
            </a:endParaRPr>
          </a:p>
          <a:p>
            <a:pPr algn="l"/>
            <a:r>
              <a:rPr lang="en-US" sz="2000" b="0" i="0" dirty="0">
                <a:solidFill>
                  <a:srgbClr val="E3E3E3"/>
                </a:solidFill>
                <a:effectLst/>
                <a:latin typeface="Google Sans"/>
              </a:rPr>
              <a:t>		</a:t>
            </a:r>
          </a:p>
        </p:txBody>
      </p:sp>
      <p:grpSp>
        <p:nvGrpSpPr>
          <p:cNvPr id="1371" name="Google Shape;1371;p39"/>
          <p:cNvGrpSpPr/>
          <p:nvPr/>
        </p:nvGrpSpPr>
        <p:grpSpPr>
          <a:xfrm>
            <a:off x="8219800" y="2094550"/>
            <a:ext cx="76825" cy="76800"/>
            <a:chOff x="3104875" y="1099400"/>
            <a:chExt cx="76825" cy="76800"/>
          </a:xfrm>
        </p:grpSpPr>
        <p:sp>
          <p:nvSpPr>
            <p:cNvPr id="1372" name="Google Shape;1372;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39"/>
          <p:cNvGrpSpPr/>
          <p:nvPr/>
        </p:nvGrpSpPr>
        <p:grpSpPr>
          <a:xfrm rot="1891135">
            <a:off x="2771537" y="4334818"/>
            <a:ext cx="76828" cy="76803"/>
            <a:chOff x="3104875" y="1099400"/>
            <a:chExt cx="76825" cy="76800"/>
          </a:xfrm>
        </p:grpSpPr>
        <p:sp>
          <p:nvSpPr>
            <p:cNvPr id="1375" name="Google Shape;1375;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39"/>
          <p:cNvGrpSpPr/>
          <p:nvPr/>
        </p:nvGrpSpPr>
        <p:grpSpPr>
          <a:xfrm>
            <a:off x="3152500" y="1391963"/>
            <a:ext cx="76825" cy="76800"/>
            <a:chOff x="3104875" y="1099400"/>
            <a:chExt cx="76825" cy="76800"/>
          </a:xfrm>
        </p:grpSpPr>
        <p:sp>
          <p:nvSpPr>
            <p:cNvPr id="1378" name="Google Shape;1378;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0" name="Google Shape;1380;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Tree>
    <p:extLst>
      <p:ext uri="{BB962C8B-B14F-4D97-AF65-F5344CB8AC3E}">
        <p14:creationId xmlns:p14="http://schemas.microsoft.com/office/powerpoint/2010/main" val="2458108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43"/>
          <p:cNvSpPr txBox="1">
            <a:spLocks noGrp="1"/>
          </p:cNvSpPr>
          <p:nvPr>
            <p:ph type="title"/>
          </p:nvPr>
        </p:nvSpPr>
        <p:spPr>
          <a:xfrm>
            <a:off x="720000" y="5823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a:t>End Users Of the project</a:t>
            </a:r>
            <a:endParaRPr u="sng" dirty="0"/>
          </a:p>
        </p:txBody>
      </p:sp>
      <p:grpSp>
        <p:nvGrpSpPr>
          <p:cNvPr id="1452" name="Google Shape;1452;p43"/>
          <p:cNvGrpSpPr/>
          <p:nvPr/>
        </p:nvGrpSpPr>
        <p:grpSpPr>
          <a:xfrm>
            <a:off x="7123225" y="1144988"/>
            <a:ext cx="76825" cy="76800"/>
            <a:chOff x="3104875" y="1099400"/>
            <a:chExt cx="76825" cy="76800"/>
          </a:xfrm>
        </p:grpSpPr>
        <p:sp>
          <p:nvSpPr>
            <p:cNvPr id="1453" name="Google Shape;1453;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43"/>
          <p:cNvGrpSpPr/>
          <p:nvPr/>
        </p:nvGrpSpPr>
        <p:grpSpPr>
          <a:xfrm>
            <a:off x="4818765" y="3123469"/>
            <a:ext cx="76825" cy="76800"/>
            <a:chOff x="3104875" y="1099400"/>
            <a:chExt cx="76825" cy="76800"/>
          </a:xfrm>
        </p:grpSpPr>
        <p:sp>
          <p:nvSpPr>
            <p:cNvPr id="1456" name="Google Shape;1456;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43"/>
          <p:cNvGrpSpPr/>
          <p:nvPr/>
        </p:nvGrpSpPr>
        <p:grpSpPr>
          <a:xfrm>
            <a:off x="1300945" y="2133579"/>
            <a:ext cx="76825" cy="76800"/>
            <a:chOff x="3104875" y="1099400"/>
            <a:chExt cx="76825" cy="76800"/>
          </a:xfrm>
        </p:grpSpPr>
        <p:sp>
          <p:nvSpPr>
            <p:cNvPr id="1459" name="Google Shape;1459;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1" name="Google Shape;1461;p43"/>
          <p:cNvPicPr preferRelativeResize="0"/>
          <p:nvPr/>
        </p:nvPicPr>
        <p:blipFill rotWithShape="1">
          <a:blip r:embed="rId3">
            <a:alphaModFix/>
          </a:blip>
          <a:srcRect l="15236" r="10474"/>
          <a:stretch/>
        </p:blipFill>
        <p:spPr>
          <a:xfrm rot="-5710310">
            <a:off x="8252178" y="1228948"/>
            <a:ext cx="1552574" cy="1390852"/>
          </a:xfrm>
          <a:prstGeom prst="rect">
            <a:avLst/>
          </a:prstGeom>
          <a:noFill/>
          <a:ln>
            <a:noFill/>
          </a:ln>
        </p:spPr>
      </p:pic>
      <p:pic>
        <p:nvPicPr>
          <p:cNvPr id="1462" name="Google Shape;1462;p43"/>
          <p:cNvPicPr preferRelativeResize="0"/>
          <p:nvPr/>
        </p:nvPicPr>
        <p:blipFill rotWithShape="1">
          <a:blip r:embed="rId4">
            <a:alphaModFix/>
          </a:blip>
          <a:srcRect l="22009" r="18455"/>
          <a:stretch/>
        </p:blipFill>
        <p:spPr>
          <a:xfrm rot="-8473750">
            <a:off x="-8586" y="1908339"/>
            <a:ext cx="903665" cy="853809"/>
          </a:xfrm>
          <a:prstGeom prst="rect">
            <a:avLst/>
          </a:prstGeom>
          <a:noFill/>
          <a:ln>
            <a:noFill/>
          </a:ln>
        </p:spPr>
      </p:pic>
      <p:sp>
        <p:nvSpPr>
          <p:cNvPr id="1447" name="Google Shape;1447;p43"/>
          <p:cNvSpPr txBox="1">
            <a:spLocks noGrp="1"/>
          </p:cNvSpPr>
          <p:nvPr>
            <p:ph type="subTitle" idx="2"/>
          </p:nvPr>
        </p:nvSpPr>
        <p:spPr>
          <a:xfrm>
            <a:off x="652219" y="1088560"/>
            <a:ext cx="8120524" cy="4427942"/>
          </a:xfrm>
          <a:prstGeom prst="rect">
            <a:avLst/>
          </a:prstGeom>
        </p:spPr>
        <p:txBody>
          <a:bodyPr spcFirstLastPara="1" wrap="square" lIns="91425" tIns="91425" rIns="91425" bIns="91425" anchor="t" anchorCtr="0">
            <a:noAutofit/>
          </a:bodyPr>
          <a:lstStyle/>
          <a:p>
            <a:pPr algn="l"/>
            <a:r>
              <a:rPr lang="en-US" b="0" i="0" dirty="0">
                <a:solidFill>
                  <a:srgbClr val="E3E3E3"/>
                </a:solidFill>
                <a:effectLst/>
                <a:latin typeface="Google Sans"/>
              </a:rPr>
              <a:t>The target audience for my sentiment analysis of restaurant reviews project is restaurant owners.</a:t>
            </a:r>
          </a:p>
          <a:p>
            <a:pPr algn="l"/>
            <a:endParaRPr lang="en-US" b="0" i="0" dirty="0">
              <a:solidFill>
                <a:srgbClr val="E3E3E3"/>
              </a:solidFill>
              <a:effectLst/>
              <a:latin typeface="Google Sans"/>
            </a:endParaRPr>
          </a:p>
          <a:p>
            <a:pPr algn="l"/>
            <a:r>
              <a:rPr lang="en-US" b="1" i="0" u="sng" dirty="0">
                <a:solidFill>
                  <a:schemeClr val="bg2"/>
                </a:solidFill>
                <a:effectLst/>
                <a:latin typeface="Google Sans"/>
              </a:rPr>
              <a:t>Characteristics: </a:t>
            </a:r>
            <a:r>
              <a:rPr lang="en-US" u="sng" dirty="0">
                <a:solidFill>
                  <a:srgbClr val="E3E3E3"/>
                </a:solidFill>
                <a:latin typeface="Google Sans"/>
              </a:rPr>
              <a:t> </a:t>
            </a:r>
            <a:r>
              <a:rPr lang="en-US" b="0" i="0" dirty="0">
                <a:solidFill>
                  <a:srgbClr val="E3E3E3"/>
                </a:solidFill>
                <a:effectLst/>
                <a:latin typeface="Google Sans"/>
              </a:rPr>
              <a:t>Restaurant owners are a diverse group of people with a variety of backgrounds and experience. However, they all share a common goal: to run a successful restaurant.</a:t>
            </a:r>
          </a:p>
          <a:p>
            <a:pPr algn="l"/>
            <a:endParaRPr lang="en-US" b="0" i="0" dirty="0">
              <a:solidFill>
                <a:srgbClr val="E3E3E3"/>
              </a:solidFill>
              <a:effectLst/>
              <a:latin typeface="Google Sans"/>
            </a:endParaRPr>
          </a:p>
          <a:p>
            <a:pPr algn="l"/>
            <a:r>
              <a:rPr lang="en-US" b="1" i="0" u="sng" dirty="0">
                <a:solidFill>
                  <a:schemeClr val="bg2"/>
                </a:solidFill>
                <a:effectLst/>
                <a:latin typeface="Google Sans"/>
              </a:rPr>
              <a:t>Needs:</a:t>
            </a:r>
            <a:r>
              <a:rPr lang="en-US" b="1" i="0" dirty="0">
                <a:solidFill>
                  <a:srgbClr val="E3E3E3"/>
                </a:solidFill>
                <a:effectLst/>
                <a:latin typeface="Google Sans"/>
              </a:rPr>
              <a:t> </a:t>
            </a:r>
            <a:r>
              <a:rPr lang="en-US" b="0" i="0" dirty="0">
                <a:solidFill>
                  <a:srgbClr val="E3E3E3"/>
                </a:solidFill>
                <a:effectLst/>
                <a:latin typeface="Google Sans"/>
              </a:rPr>
              <a:t>Restaurant owners need to understand what their customers are thinking and feeling about their businesses. This information can help them to identify areas where they can improve their food, service, and ambiance. Restaurant owners also need to be aware of the competition and what other restaurants are doing to attract customers.</a:t>
            </a:r>
          </a:p>
          <a:p>
            <a:pPr algn="l"/>
            <a:endParaRPr lang="en-US" b="0" i="0" dirty="0">
              <a:solidFill>
                <a:srgbClr val="E3E3E3"/>
              </a:solidFill>
              <a:effectLst/>
              <a:latin typeface="Google Sans"/>
            </a:endParaRPr>
          </a:p>
          <a:p>
            <a:pPr algn="l"/>
            <a:r>
              <a:rPr lang="en-US" b="1" i="0" u="sng" dirty="0">
                <a:solidFill>
                  <a:schemeClr val="bg2"/>
                </a:solidFill>
                <a:effectLst/>
                <a:latin typeface="Google Sans"/>
              </a:rPr>
              <a:t>How they will benefit from my solution:</a:t>
            </a:r>
            <a:r>
              <a:rPr lang="en-US" b="0" i="0" dirty="0">
                <a:solidFill>
                  <a:srgbClr val="E3E3E3"/>
                </a:solidFill>
                <a:effectLst/>
                <a:latin typeface="Google Sans"/>
              </a:rPr>
              <a:t> My sentiment analysis model can provide restaurant owners with insights into customer sentiment that they can use to improve their businesses. For example, if the model shows that a lot of customers are complaining about the wait time for food, the restaurant owner can implement a new system to reduce the wait time. This can lead to happier customers and increased revenue for the restaurant.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pic>
        <p:nvPicPr>
          <p:cNvPr id="1544" name="Google Shape;1544;p44"/>
          <p:cNvPicPr preferRelativeResize="0"/>
          <p:nvPr/>
        </p:nvPicPr>
        <p:blipFill rotWithShape="1">
          <a:blip r:embed="rId3">
            <a:alphaModFix/>
          </a:blip>
          <a:srcRect l="15236" r="10474"/>
          <a:stretch/>
        </p:blipFill>
        <p:spPr>
          <a:xfrm rot="1220421">
            <a:off x="-472334" y="2873249"/>
            <a:ext cx="1552575" cy="1390851"/>
          </a:xfrm>
          <a:prstGeom prst="rect">
            <a:avLst/>
          </a:prstGeom>
          <a:noFill/>
          <a:ln>
            <a:noFill/>
          </a:ln>
        </p:spPr>
      </p:pic>
      <p:sp>
        <p:nvSpPr>
          <p:cNvPr id="1525" name="Google Shape;1525;p44"/>
          <p:cNvSpPr txBox="1">
            <a:spLocks noGrp="1"/>
          </p:cNvSpPr>
          <p:nvPr>
            <p:ph type="title"/>
          </p:nvPr>
        </p:nvSpPr>
        <p:spPr>
          <a:xfrm>
            <a:off x="526730" y="35805"/>
            <a:ext cx="861727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u="sng" dirty="0"/>
              <a:t>SOLUTION AND ITS VALUE PROPOSITION</a:t>
            </a:r>
            <a:endParaRPr sz="2800" u="sng" dirty="0"/>
          </a:p>
        </p:txBody>
      </p:sp>
      <p:sp>
        <p:nvSpPr>
          <p:cNvPr id="1532" name="Google Shape;1532;p44"/>
          <p:cNvSpPr txBox="1">
            <a:spLocks noGrp="1"/>
          </p:cNvSpPr>
          <p:nvPr>
            <p:ph type="subTitle" idx="4"/>
          </p:nvPr>
        </p:nvSpPr>
        <p:spPr>
          <a:xfrm>
            <a:off x="678092" y="660877"/>
            <a:ext cx="7787815" cy="3925946"/>
          </a:xfrm>
          <a:prstGeom prst="rect">
            <a:avLst/>
          </a:prstGeom>
        </p:spPr>
        <p:txBody>
          <a:bodyPr spcFirstLastPara="1" wrap="square" lIns="91425" tIns="91425" rIns="91425" bIns="91425" anchor="t" anchorCtr="0">
            <a:noAutofit/>
          </a:bodyPr>
          <a:lstStyle/>
          <a:p>
            <a:pPr rtl="0"/>
            <a:r>
              <a:rPr lang="en-US" sz="1200" b="0" i="0" dirty="0">
                <a:solidFill>
                  <a:srgbClr val="FFFFFF"/>
                </a:solidFill>
                <a:effectLst/>
                <a:latin typeface="Google Sans"/>
              </a:rPr>
              <a:t>My solution to the problem of understanding customer sentiment in restaurant reviews is a sentiment analysis model. This model is trained on a dataset of labeled restaurant reviews, and </a:t>
            </a:r>
          </a:p>
          <a:p>
            <a:pPr rtl="0"/>
            <a:endParaRPr lang="en-US" sz="1200" dirty="0">
              <a:solidFill>
                <a:srgbClr val="FFFFFF"/>
              </a:solidFill>
              <a:latin typeface="Google Sans"/>
            </a:endParaRPr>
          </a:p>
          <a:p>
            <a:pPr rtl="0"/>
            <a:r>
              <a:rPr lang="en-US" sz="1200" b="0" i="0" dirty="0">
                <a:solidFill>
                  <a:srgbClr val="FFFFFF"/>
                </a:solidFill>
                <a:effectLst/>
                <a:latin typeface="Google Sans"/>
              </a:rPr>
              <a:t>it can be used to predict the overall sentiment of a new restaurant review.</a:t>
            </a:r>
          </a:p>
          <a:p>
            <a:pPr rtl="0"/>
            <a:r>
              <a:rPr lang="en-US" sz="1200" b="0" i="0" dirty="0">
                <a:solidFill>
                  <a:srgbClr val="FFFFFF"/>
                </a:solidFill>
                <a:effectLst/>
                <a:latin typeface="Google Sans"/>
              </a:rPr>
              <a:t>The value proposition of my solution is that it can provide restaurant owners with insights into customer sentiment that they can use to improve their businesses.</a:t>
            </a:r>
          </a:p>
          <a:p>
            <a:pPr rtl="0"/>
            <a:endParaRPr lang="en-US" sz="1200" dirty="0">
              <a:solidFill>
                <a:srgbClr val="FFFFFF"/>
              </a:solidFill>
              <a:latin typeface="Google Sans"/>
            </a:endParaRPr>
          </a:p>
          <a:p>
            <a:pPr rtl="0"/>
            <a:r>
              <a:rPr lang="en-US" sz="1200" b="0" i="0" dirty="0">
                <a:solidFill>
                  <a:srgbClr val="FFFFFF"/>
                </a:solidFill>
                <a:effectLst/>
                <a:latin typeface="Google Sans"/>
              </a:rPr>
              <a:t> For example, if the model shows that a lot of customers are complaining about the wait time for food, the restaurant owner can implement a new system to reduce the wait time. This can lead to happier customers and increased revenue for the restaurant.</a:t>
            </a:r>
          </a:p>
          <a:p>
            <a:pPr rtl="0"/>
            <a:endParaRPr lang="en-US" sz="1200" b="0" i="0" dirty="0">
              <a:solidFill>
                <a:srgbClr val="FFFFFF"/>
              </a:solidFill>
              <a:effectLst/>
              <a:latin typeface="Google Sans"/>
            </a:endParaRPr>
          </a:p>
          <a:p>
            <a:pPr rtl="0"/>
            <a:r>
              <a:rPr lang="en-US" sz="1200" b="0" i="0" dirty="0">
                <a:solidFill>
                  <a:srgbClr val="FFFFFF"/>
                </a:solidFill>
                <a:effectLst/>
                <a:latin typeface="Google Sans"/>
              </a:rPr>
              <a:t>Here are some specific examples of how my sentiment analysis model can address the needs of </a:t>
            </a:r>
            <a:r>
              <a:rPr lang="en-US" sz="1200" b="1" i="0" dirty="0">
                <a:solidFill>
                  <a:srgbClr val="FFFFFF"/>
                </a:solidFill>
                <a:effectLst/>
                <a:latin typeface="Google Sans"/>
              </a:rPr>
              <a:t>restaurant owners:</a:t>
            </a:r>
          </a:p>
          <a:p>
            <a:pPr rtl="0">
              <a:buFont typeface="Arial" panose="020B0604020202020204" pitchFamily="34" charset="0"/>
              <a:buChar char="•"/>
            </a:pPr>
            <a:r>
              <a:rPr lang="en-US" sz="1200" b="1" i="0" u="sng" dirty="0">
                <a:solidFill>
                  <a:srgbClr val="FFFFFF"/>
                </a:solidFill>
                <a:effectLst/>
                <a:latin typeface="Google Sans"/>
              </a:rPr>
              <a:t>Identify customer satisfaction levels:</a:t>
            </a:r>
            <a:r>
              <a:rPr lang="en-US" sz="1200" b="0" i="0" dirty="0">
                <a:solidFill>
                  <a:srgbClr val="FFFFFF"/>
                </a:solidFill>
                <a:effectLst/>
                <a:latin typeface="Google Sans"/>
              </a:rPr>
              <a:t> Restaurant owners can use the model to identify the areas where their customers are most satisfied and dissatisfied. This information can help them to focus their efforts on improving the areas where they are falling short.</a:t>
            </a:r>
          </a:p>
          <a:p>
            <a:pPr rtl="0">
              <a:buFont typeface="Arial" panose="020B0604020202020204" pitchFamily="34" charset="0"/>
              <a:buChar char="•"/>
            </a:pPr>
            <a:r>
              <a:rPr lang="en-US" sz="1200" b="1" i="0" u="sng" dirty="0">
                <a:solidFill>
                  <a:srgbClr val="FFFFFF"/>
                </a:solidFill>
                <a:effectLst/>
                <a:latin typeface="Google Sans"/>
              </a:rPr>
              <a:t>Improve their marketing campaigns:</a:t>
            </a:r>
            <a:r>
              <a:rPr lang="en-US" sz="1200" b="0" i="0" dirty="0">
                <a:solidFill>
                  <a:srgbClr val="FFFFFF"/>
                </a:solidFill>
                <a:effectLst/>
                <a:latin typeface="Google Sans"/>
              </a:rPr>
              <a:t> Restaurant owners can use the model to identify the keywords that are most likely to be used by satisfied customers. They can then use these keywords in their marketing materials to attract new customers and retain existing customers.</a:t>
            </a:r>
          </a:p>
          <a:p>
            <a:pPr rtl="0">
              <a:buFont typeface="Arial" panose="020B0604020202020204" pitchFamily="34" charset="0"/>
              <a:buChar char="•"/>
            </a:pPr>
            <a:r>
              <a:rPr lang="en-US" sz="1200" b="1" i="0" u="sng" dirty="0">
                <a:solidFill>
                  <a:srgbClr val="FFFFFF"/>
                </a:solidFill>
                <a:effectLst/>
                <a:latin typeface="Google Sans"/>
              </a:rPr>
              <a:t>Develop new products and services:</a:t>
            </a:r>
            <a:r>
              <a:rPr lang="en-US" sz="1200" b="0" i="0" dirty="0">
                <a:solidFill>
                  <a:srgbClr val="FFFFFF"/>
                </a:solidFill>
                <a:effectLst/>
                <a:latin typeface="Google Sans"/>
              </a:rPr>
              <a:t> Restaurant owners can use the model to identify the types of products and services that their customers are most interested in. They can then develop new products and services to meet these needs.</a:t>
            </a:r>
          </a:p>
          <a:p>
            <a:pPr rtl="0"/>
            <a:r>
              <a:rPr lang="en-US" sz="1200" b="1" i="0" dirty="0">
                <a:solidFill>
                  <a:srgbClr val="FFFFFF"/>
                </a:solidFill>
                <a:effectLst/>
                <a:latin typeface="Google Sans"/>
              </a:rPr>
              <a:t>Overall, my sentiment analysis model can be a valuable tool for restaurant owners to improve their businesses and provide a better experience for their customers.</a:t>
            </a:r>
          </a:p>
        </p:txBody>
      </p:sp>
      <p:grpSp>
        <p:nvGrpSpPr>
          <p:cNvPr id="1534" name="Google Shape;1534;p44"/>
          <p:cNvGrpSpPr/>
          <p:nvPr/>
        </p:nvGrpSpPr>
        <p:grpSpPr>
          <a:xfrm>
            <a:off x="971350" y="1328513"/>
            <a:ext cx="76825" cy="76800"/>
            <a:chOff x="3104875" y="1099400"/>
            <a:chExt cx="76825" cy="76800"/>
          </a:xfrm>
        </p:grpSpPr>
        <p:sp>
          <p:nvSpPr>
            <p:cNvPr id="1535" name="Google Shape;1535;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44"/>
          <p:cNvGrpSpPr/>
          <p:nvPr/>
        </p:nvGrpSpPr>
        <p:grpSpPr>
          <a:xfrm>
            <a:off x="1235150" y="4006963"/>
            <a:ext cx="76825" cy="76800"/>
            <a:chOff x="3104875" y="1099400"/>
            <a:chExt cx="76825" cy="76800"/>
          </a:xfrm>
        </p:grpSpPr>
        <p:sp>
          <p:nvSpPr>
            <p:cNvPr id="1538" name="Google Shape;1538;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 name="Google Shape;1540;p44"/>
          <p:cNvGrpSpPr/>
          <p:nvPr/>
        </p:nvGrpSpPr>
        <p:grpSpPr>
          <a:xfrm>
            <a:off x="8074025" y="2689263"/>
            <a:ext cx="76825" cy="76800"/>
            <a:chOff x="3104875" y="1099400"/>
            <a:chExt cx="76825" cy="76800"/>
          </a:xfrm>
        </p:grpSpPr>
        <p:sp>
          <p:nvSpPr>
            <p:cNvPr id="1541" name="Google Shape;1541;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43" name="Google Shape;1543;p44"/>
          <p:cNvPicPr preferRelativeResize="0"/>
          <p:nvPr/>
        </p:nvPicPr>
        <p:blipFill rotWithShape="1">
          <a:blip r:embed="rId4">
            <a:alphaModFix/>
          </a:blip>
          <a:srcRect l="22009" r="18455"/>
          <a:stretch/>
        </p:blipFill>
        <p:spPr>
          <a:xfrm rot="-1020103">
            <a:off x="8428021" y="1097200"/>
            <a:ext cx="652201" cy="6162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52" name="Google Shape;1552;p45"/>
          <p:cNvSpPr txBox="1">
            <a:spLocks noGrp="1"/>
          </p:cNvSpPr>
          <p:nvPr>
            <p:ph type="title"/>
          </p:nvPr>
        </p:nvSpPr>
        <p:spPr>
          <a:xfrm>
            <a:off x="713250" y="106543"/>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a:t>Customization</a:t>
            </a:r>
            <a:endParaRPr u="sng" dirty="0"/>
          </a:p>
        </p:txBody>
      </p:sp>
      <p:sp>
        <p:nvSpPr>
          <p:cNvPr id="1562" name="Google Shape;1562;p45"/>
          <p:cNvSpPr txBox="1"/>
          <p:nvPr/>
        </p:nvSpPr>
        <p:spPr>
          <a:xfrm>
            <a:off x="1042112" y="874454"/>
            <a:ext cx="7181750" cy="3317957"/>
          </a:xfrm>
          <a:prstGeom prst="rect">
            <a:avLst/>
          </a:prstGeom>
          <a:noFill/>
          <a:ln>
            <a:noFill/>
          </a:ln>
        </p:spPr>
        <p:txBody>
          <a:bodyPr spcFirstLastPara="1" wrap="square" lIns="91425" tIns="91425" rIns="91425" bIns="91425" anchor="ctr" anchorCtr="0">
            <a:noAutofit/>
          </a:bodyPr>
          <a:lstStyle/>
          <a:p>
            <a:pPr algn="l"/>
            <a:br>
              <a:rPr lang="en-US" b="0" i="0" dirty="0">
                <a:solidFill>
                  <a:srgbClr val="FFFFFF"/>
                </a:solidFill>
                <a:effectLst/>
                <a:latin typeface="Times New Roman" panose="02020603050405020304" pitchFamily="18" charset="0"/>
              </a:rPr>
            </a:br>
            <a:endParaRPr lang="en-US" b="0" i="0" dirty="0">
              <a:solidFill>
                <a:srgbClr val="FFFFFF"/>
              </a:solidFill>
              <a:effectLst/>
              <a:latin typeface="Times New Roman" panose="02020603050405020304" pitchFamily="18" charset="0"/>
            </a:endParaRPr>
          </a:p>
          <a:p>
            <a:pPr algn="l" rtl="0"/>
            <a:r>
              <a:rPr lang="en-US" b="0" i="0" dirty="0">
                <a:solidFill>
                  <a:srgbClr val="FFFFFF"/>
                </a:solidFill>
                <a:effectLst/>
                <a:latin typeface="Google Sans"/>
              </a:rPr>
              <a:t>I customized the Sentiment Analysis of Restaurant Reviews project by:</a:t>
            </a:r>
          </a:p>
          <a:p>
            <a:pPr lvl="1">
              <a:buFont typeface="Arial" panose="020B0604020202020204" pitchFamily="34" charset="0"/>
              <a:buChar char="•"/>
            </a:pPr>
            <a:endParaRPr lang="en-US" b="0" i="0" dirty="0">
              <a:solidFill>
                <a:srgbClr val="FFFFFF"/>
              </a:solidFill>
              <a:effectLst/>
              <a:latin typeface="Google Sans"/>
            </a:endParaRPr>
          </a:p>
          <a:p>
            <a:pPr lvl="1"/>
            <a:r>
              <a:rPr lang="en-US" b="1" i="0" dirty="0">
                <a:solidFill>
                  <a:srgbClr val="FFFFFF"/>
                </a:solidFill>
                <a:effectLst/>
                <a:latin typeface="Google Sans"/>
              </a:rPr>
              <a:t>Choosing my own dataset: </a:t>
            </a:r>
            <a:r>
              <a:rPr lang="en-US" b="0" i="0" dirty="0">
                <a:solidFill>
                  <a:srgbClr val="FFFFFF"/>
                </a:solidFill>
                <a:effectLst/>
                <a:latin typeface="Google Sans"/>
              </a:rPr>
              <a:t>I chose to collect a dataset of restaurant reviews from a variety of sources, including online review websites and social media. This dataset will be more representative of the real world than a dataset that is only collected from a single source.</a:t>
            </a:r>
          </a:p>
          <a:p>
            <a:pPr lvl="1"/>
            <a:endParaRPr lang="en-US" b="0" i="0" dirty="0">
              <a:solidFill>
                <a:srgbClr val="FFFFFF"/>
              </a:solidFill>
              <a:effectLst/>
              <a:latin typeface="Google Sans"/>
            </a:endParaRPr>
          </a:p>
          <a:p>
            <a:pPr algn="l" rtl="0"/>
            <a:r>
              <a:rPr lang="en-US" b="1" i="0" dirty="0">
                <a:solidFill>
                  <a:srgbClr val="FFFFFF"/>
                </a:solidFill>
                <a:effectLst/>
                <a:latin typeface="Google Sans"/>
              </a:rPr>
              <a:t>Developing my own feature engineering techniques: </a:t>
            </a:r>
            <a:r>
              <a:rPr lang="en-US" b="0" i="0" dirty="0">
                <a:solidFill>
                  <a:srgbClr val="FFFFFF"/>
                </a:solidFill>
                <a:effectLst/>
                <a:latin typeface="Google Sans"/>
              </a:rPr>
              <a:t>I am developing my own feature engineering techniques to extract the most relevant information from the restaurant reviews. This will help me to train a more accurate sentiment analysis model.</a:t>
            </a:r>
          </a:p>
          <a:p>
            <a:pPr algn="l" rtl="0"/>
            <a:endParaRPr lang="en-US" b="0" i="0" dirty="0">
              <a:solidFill>
                <a:srgbClr val="FFFFFF"/>
              </a:solidFill>
              <a:effectLst/>
              <a:latin typeface="Google Sans"/>
            </a:endParaRPr>
          </a:p>
          <a:p>
            <a:pPr algn="l" rtl="0"/>
            <a:r>
              <a:rPr lang="en-US" b="0" i="0" dirty="0">
                <a:solidFill>
                  <a:srgbClr val="FFFFFF"/>
                </a:solidFill>
                <a:effectLst/>
                <a:latin typeface="Google Sans"/>
              </a:rPr>
              <a:t>I also made the project my own by adding my own personal touch.</a:t>
            </a:r>
          </a:p>
          <a:p>
            <a:pPr algn="l" rtl="0"/>
            <a:endParaRPr lang="en-US" dirty="0">
              <a:solidFill>
                <a:srgbClr val="FFFFFF"/>
              </a:solidFill>
              <a:latin typeface="Google Sans"/>
            </a:endParaRPr>
          </a:p>
          <a:p>
            <a:pPr algn="l" rtl="0"/>
            <a:r>
              <a:rPr lang="en-US" b="0" i="0" dirty="0">
                <a:solidFill>
                  <a:srgbClr val="FFFFFF"/>
                </a:solidFill>
                <a:effectLst/>
                <a:latin typeface="Google Sans"/>
              </a:rPr>
              <a:t> For example, I am writing a blog post to share my progress on the project and to document my learnings. I am also planning to give a presentation on the project at a local tech meetup.</a:t>
            </a:r>
          </a:p>
          <a:p>
            <a:pPr algn="l" rtl="0"/>
            <a:endParaRPr lang="en-US" b="0" i="0" dirty="0">
              <a:solidFill>
                <a:srgbClr val="FFFFFF"/>
              </a:solidFill>
              <a:effectLst/>
              <a:latin typeface="Google Sans"/>
            </a:endParaRPr>
          </a:p>
          <a:p>
            <a:pPr algn="l" rtl="0"/>
            <a:r>
              <a:rPr lang="en-US" b="0" i="0" dirty="0">
                <a:solidFill>
                  <a:srgbClr val="FFFFFF"/>
                </a:solidFill>
                <a:effectLst/>
                <a:latin typeface="Google Sans"/>
              </a:rPr>
              <a:t>I believe that these customizations make my project more unique and valuable. I am excited to see how my project can be used to help restaurant owners improve their businesses.</a:t>
            </a:r>
          </a:p>
        </p:txBody>
      </p:sp>
      <p:grpSp>
        <p:nvGrpSpPr>
          <p:cNvPr id="1582" name="Google Shape;1582;p45"/>
          <p:cNvGrpSpPr/>
          <p:nvPr/>
        </p:nvGrpSpPr>
        <p:grpSpPr>
          <a:xfrm>
            <a:off x="1003700" y="2099400"/>
            <a:ext cx="76825" cy="76800"/>
            <a:chOff x="3104875" y="1099400"/>
            <a:chExt cx="76825" cy="76800"/>
          </a:xfrm>
        </p:grpSpPr>
        <p:sp>
          <p:nvSpPr>
            <p:cNvPr id="1583" name="Google Shape;1583;p4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45"/>
          <p:cNvGrpSpPr/>
          <p:nvPr/>
        </p:nvGrpSpPr>
        <p:grpSpPr>
          <a:xfrm>
            <a:off x="8086050" y="2917325"/>
            <a:ext cx="76825" cy="76800"/>
            <a:chOff x="3104875" y="1099400"/>
            <a:chExt cx="76825" cy="76800"/>
          </a:xfrm>
        </p:grpSpPr>
        <p:sp>
          <p:nvSpPr>
            <p:cNvPr id="1586" name="Google Shape;1586;p4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45"/>
          <p:cNvGrpSpPr/>
          <p:nvPr/>
        </p:nvGrpSpPr>
        <p:grpSpPr>
          <a:xfrm>
            <a:off x="6180225" y="982400"/>
            <a:ext cx="76825" cy="76800"/>
            <a:chOff x="3104875" y="1099400"/>
            <a:chExt cx="76825" cy="76800"/>
          </a:xfrm>
        </p:grpSpPr>
        <p:sp>
          <p:nvSpPr>
            <p:cNvPr id="1589" name="Google Shape;1589;p4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91" name="Google Shape;1591;p45"/>
          <p:cNvPicPr preferRelativeResize="0"/>
          <p:nvPr/>
        </p:nvPicPr>
        <p:blipFill rotWithShape="1">
          <a:blip r:embed="rId3">
            <a:alphaModFix/>
          </a:blip>
          <a:srcRect l="22009" r="18455"/>
          <a:stretch/>
        </p:blipFill>
        <p:spPr>
          <a:xfrm rot="-3282827">
            <a:off x="197396" y="288558"/>
            <a:ext cx="652202" cy="616225"/>
          </a:xfrm>
          <a:prstGeom prst="rect">
            <a:avLst/>
          </a:prstGeom>
          <a:noFill/>
          <a:ln>
            <a:noFill/>
          </a:ln>
        </p:spPr>
      </p:pic>
      <p:pic>
        <p:nvPicPr>
          <p:cNvPr id="1592" name="Google Shape;1592;p45"/>
          <p:cNvPicPr preferRelativeResize="0"/>
          <p:nvPr/>
        </p:nvPicPr>
        <p:blipFill rotWithShape="1">
          <a:blip r:embed="rId4">
            <a:alphaModFix/>
          </a:blip>
          <a:srcRect l="24331" t="5721" r="23342" b="4591"/>
          <a:stretch/>
        </p:blipFill>
        <p:spPr>
          <a:xfrm rot="2268302">
            <a:off x="6849112" y="209824"/>
            <a:ext cx="1857374" cy="1790699"/>
          </a:xfrm>
          <a:prstGeom prst="rect">
            <a:avLst/>
          </a:prstGeom>
          <a:noFill/>
          <a:ln>
            <a:noFill/>
          </a:ln>
        </p:spPr>
      </p:pic>
    </p:spTree>
  </p:cSld>
  <p:clrMapOvr>
    <a:masterClrMapping/>
  </p:clrMapOvr>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1334</Words>
  <Application>Microsoft Office PowerPoint</Application>
  <PresentationFormat>On-screen Show (16:9)</PresentationFormat>
  <Paragraphs>95</Paragraphs>
  <Slides>12</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Montserrat</vt:lpstr>
      <vt:lpstr>Montserrat Black</vt:lpstr>
      <vt:lpstr>Bebas Neue</vt:lpstr>
      <vt:lpstr>Times New Roman</vt:lpstr>
      <vt:lpstr>Anaheim</vt:lpstr>
      <vt:lpstr>Wingdings</vt:lpstr>
      <vt:lpstr>Google Sans</vt:lpstr>
      <vt:lpstr>Nunito Light</vt:lpstr>
      <vt:lpstr>PT Sans</vt:lpstr>
      <vt:lpstr>Artificial Intelligence (AI) Technology Consulting by Slidesgo</vt:lpstr>
      <vt:lpstr>Sentiment Analysis Of Restaurant Reviews (AI) PROJECT PROPOSAL</vt:lpstr>
      <vt:lpstr>PowerPoint Presentation</vt:lpstr>
      <vt:lpstr>Problem Statement</vt:lpstr>
      <vt:lpstr>Agenda</vt:lpstr>
      <vt:lpstr>Project Overview</vt:lpstr>
      <vt:lpstr>PowerPoint Presentation</vt:lpstr>
      <vt:lpstr>End Users Of the project</vt:lpstr>
      <vt:lpstr>SOLUTION AND ITS VALUE PROPOSITION</vt:lpstr>
      <vt:lpstr>Customization</vt:lpstr>
      <vt:lpstr>Modelling</vt:lpstr>
      <vt:lpstr>Results</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Of Restaurant Reviews (AI) PROJECT PROPOSAL</dc:title>
  <cp:lastModifiedBy>Rajput Mayank</cp:lastModifiedBy>
  <cp:revision>7</cp:revision>
  <dcterms:modified xsi:type="dcterms:W3CDTF">2023-09-29T15:18:38Z</dcterms:modified>
</cp:coreProperties>
</file>